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287" r:id="rId3"/>
    <p:sldId id="256" r:id="rId4"/>
    <p:sldId id="272" r:id="rId5"/>
    <p:sldId id="273" r:id="rId6"/>
    <p:sldId id="275" r:id="rId7"/>
    <p:sldId id="274" r:id="rId8"/>
    <p:sldId id="278" r:id="rId9"/>
    <p:sldId id="277" r:id="rId10"/>
    <p:sldId id="276" r:id="rId11"/>
    <p:sldId id="279" r:id="rId12"/>
    <p:sldId id="288" r:id="rId13"/>
    <p:sldId id="280" r:id="rId14"/>
    <p:sldId id="289" r:id="rId15"/>
    <p:sldId id="281" r:id="rId16"/>
    <p:sldId id="282" r:id="rId17"/>
    <p:sldId id="290" r:id="rId18"/>
    <p:sldId id="283" r:id="rId19"/>
    <p:sldId id="284" r:id="rId20"/>
    <p:sldId id="285"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 Chapman" initials="CC" lastIdx="10" clrIdx="0"/>
  <p:cmAuthor id="1" name="Hannah Deen" initials="HD" lastIdx="13" clrIdx="1">
    <p:extLst>
      <p:ext uri="{19B8F6BF-5375-455C-9EA6-DF929625EA0E}">
        <p15:presenceInfo xmlns:p15="http://schemas.microsoft.com/office/powerpoint/2012/main" userId="S-1-5-21-653478955-3067283134-999092648-185571" providerId="AD"/>
      </p:ext>
    </p:extLst>
  </p:cmAuthor>
  <p:cmAuthor id="2" name="Steph Kershaw" initials="SK" lastIdx="10" clrIdx="2">
    <p:extLst>
      <p:ext uri="{19B8F6BF-5375-455C-9EA6-DF929625EA0E}">
        <p15:presenceInfo xmlns:p15="http://schemas.microsoft.com/office/powerpoint/2012/main" userId="95d3f9672e287e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347"/>
    <a:srgbClr val="41454A"/>
    <a:srgbClr val="42434A"/>
    <a:srgbClr val="2B5886"/>
    <a:srgbClr val="2F5285"/>
    <a:srgbClr val="ECA9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8" autoAdjust="0"/>
    <p:restoredTop sz="91452" autoAdjust="0"/>
  </p:normalViewPr>
  <p:slideViewPr>
    <p:cSldViewPr snapToGrid="0">
      <p:cViewPr varScale="1">
        <p:scale>
          <a:sx n="145" d="100"/>
          <a:sy n="145" d="100"/>
        </p:scale>
        <p:origin x="303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F574E-32E2-4673-91B2-0F50F539424D}" type="datetimeFigureOut">
              <a:rPr lang="en-AU" smtClean="0"/>
              <a:t>6/09/2022</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F91BD-C96D-4FBE-864F-D8BFF41AB4EC}" type="slidenum">
              <a:rPr lang="en-AU" smtClean="0"/>
              <a:t>‹#›</a:t>
            </a:fld>
            <a:endParaRPr lang="en-AU"/>
          </a:p>
        </p:txBody>
      </p:sp>
    </p:spTree>
    <p:extLst>
      <p:ext uri="{BB962C8B-B14F-4D97-AF65-F5344CB8AC3E}">
        <p14:creationId xmlns:p14="http://schemas.microsoft.com/office/powerpoint/2010/main" val="383894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Today we are going to go through some information about ice (also known as crystal methamphetamine). The information in this PowerPoint has been adapted from the Cracks in the Ice community toolkit, and companion booklet. For more detailed information, you can visit the website on the screen, subscribe to email updates, or connect with Cracks in the Ice through Facebook and Twitter.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Recent studies show that approximately 1 in 75 Australians have used some form of methamphetamine, like ice, in the past year. However, we know that the rates of use in some communities are higher than this, and that ice not only affects the person using the drug but can have devastating effects on their loved ones.</a:t>
            </a:r>
          </a:p>
        </p:txBody>
      </p:sp>
      <p:sp>
        <p:nvSpPr>
          <p:cNvPr id="4" name="Slide Number Placeholder 3"/>
          <p:cNvSpPr>
            <a:spLocks noGrp="1"/>
          </p:cNvSpPr>
          <p:nvPr>
            <p:ph type="sldNum" sz="quarter" idx="10"/>
          </p:nvPr>
        </p:nvSpPr>
        <p:spPr/>
        <p:txBody>
          <a:bodyPr/>
          <a:lstStyle/>
          <a:p>
            <a:fld id="{631F91BD-C96D-4FBE-864F-D8BFF41AB4EC}" type="slidenum">
              <a:rPr lang="en-AU" smtClean="0"/>
              <a:t>1</a:t>
            </a:fld>
            <a:endParaRPr lang="en-AU"/>
          </a:p>
        </p:txBody>
      </p:sp>
    </p:spTree>
    <p:extLst>
      <p:ext uri="{BB962C8B-B14F-4D97-AF65-F5344CB8AC3E}">
        <p14:creationId xmlns:p14="http://schemas.microsoft.com/office/powerpoint/2010/main" val="355275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Combining ice with other drugs carries extra risks and makes its use even more dangerous. The more drugs a person takes (or is affected by) at a time, the more chance there is of something going wrong.</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infographics reveal some of the risks of using ice with stimulants or depressants.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Using ice with stimulants (e.g. cocaine) can increase the risk of cardiovascular (heart) problems and substance-induced psychosis. People mixing these drugs can also increase their risk of experiencing serotonin syndrome, anxiety or panic attacks.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Using ice with stimulant medications (e.g. Ritalin) can increase the risk of anxiety and panic attacks, heart problems and substance-induced psychosis. Using ice with some types of anti- depressants can increase the risk of serotonin syndrome, especially among people that are on a Selective serotonin reuptake inhibitor (SSRI) antidepressant.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Using ice with depressants such as alcohol, cannabis, heroin or benzodiazepines (‘depressants’) places extra strain on the heart which may lead to serious complications, especially among people with pre-existing heart problems. Using ice with cannabis can increase a persons’ risk of experiencing mental health problems, including psychotic symptoms, especially in those who have existing mental health problems.</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1F91BD-C96D-4FBE-864F-D8BFF41AB4EC}" type="slidenum">
              <a:rPr lang="en-AU" smtClean="0"/>
              <a:t>10</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 addition to providing general information about ice and its effects, the Cracks in the Ice community toolkit also has more targeted resources for many groups of people who are affected by ice use in Australia. These groups include family and friends of people who use ice, health professionals, local communities and schools.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family and friends section of Cracks in the Ice provides information on how to support a loved one who is using ice and where family and friends can go for support. One of the most frequently asked questions is how to start the conversation about ice use. </a:t>
            </a:r>
          </a:p>
        </p:txBody>
      </p:sp>
      <p:sp>
        <p:nvSpPr>
          <p:cNvPr id="4" name="Slide Number Placeholder 3"/>
          <p:cNvSpPr>
            <a:spLocks noGrp="1"/>
          </p:cNvSpPr>
          <p:nvPr>
            <p:ph type="sldNum" sz="quarter" idx="10"/>
          </p:nvPr>
        </p:nvSpPr>
        <p:spPr/>
        <p:txBody>
          <a:bodyPr/>
          <a:lstStyle/>
          <a:p>
            <a:fld id="{631F91BD-C96D-4FBE-864F-D8BFF41AB4EC}" type="slidenum">
              <a:rPr lang="en-AU" smtClean="0"/>
              <a:t>11</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Starting the conversation about a loved one's ice use can be tricky. Having that initial conversation may not meet all of your expectations and resolve everything but can be critical in setting the scene for further conversations in which you are considered a trusted confidant.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Here are some tips for starting a conversation when you are concerned about a loved one’s ice use.</a:t>
            </a:r>
          </a:p>
          <a:p>
            <a:pPr marL="171450" lvl="0" indent="-171450">
              <a:buFont typeface="Arial" panose="020B0604020202020204" pitchFamily="34" charset="0"/>
              <a:buChar char="•"/>
            </a:pPr>
            <a:r>
              <a:rPr lang="en-AU" sz="1200" u="sng" kern="1200" dirty="0">
                <a:solidFill>
                  <a:schemeClr val="tx1"/>
                </a:solidFill>
                <a:effectLst/>
                <a:latin typeface="+mn-lt"/>
                <a:ea typeface="+mn-ea"/>
                <a:cs typeface="+mn-cs"/>
              </a:rPr>
              <a:t>Gather information</a:t>
            </a:r>
            <a:r>
              <a:rPr lang="en-AU" sz="1200" kern="1200" dirty="0">
                <a:solidFill>
                  <a:schemeClr val="tx1"/>
                </a:solidFill>
                <a:effectLst/>
                <a:latin typeface="+mn-lt"/>
                <a:ea typeface="+mn-ea"/>
                <a:cs typeface="+mn-cs"/>
              </a:rPr>
              <a:t> to make sure you understand what ice is and its effects.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Have a clear idea of </a:t>
            </a:r>
            <a:r>
              <a:rPr lang="en-AU" sz="1200" u="sng" kern="1200" dirty="0">
                <a:solidFill>
                  <a:schemeClr val="tx1"/>
                </a:solidFill>
                <a:effectLst/>
                <a:latin typeface="+mn-lt"/>
                <a:ea typeface="+mn-ea"/>
                <a:cs typeface="+mn-cs"/>
              </a:rPr>
              <a:t>what it is that concerns you about ice</a:t>
            </a:r>
            <a:r>
              <a:rPr lang="en-AU"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AU" sz="1200" u="sng" kern="1200" dirty="0">
                <a:solidFill>
                  <a:schemeClr val="tx1"/>
                </a:solidFill>
                <a:effectLst/>
                <a:latin typeface="+mn-lt"/>
                <a:ea typeface="+mn-ea"/>
                <a:cs typeface="+mn-cs"/>
              </a:rPr>
              <a:t>Arrange a suitable time to talk</a:t>
            </a:r>
            <a:r>
              <a:rPr lang="en-AU" sz="1200" kern="1200" dirty="0">
                <a:solidFill>
                  <a:schemeClr val="tx1"/>
                </a:solidFill>
                <a:effectLst/>
                <a:latin typeface="+mn-lt"/>
                <a:ea typeface="+mn-ea"/>
                <a:cs typeface="+mn-cs"/>
              </a:rPr>
              <a:t> when you will have some privacy and you won't be interrupted.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Ask what they know about ice; </a:t>
            </a:r>
            <a:r>
              <a:rPr lang="en-AU" sz="1200" u="sng" kern="1200" dirty="0">
                <a:solidFill>
                  <a:schemeClr val="tx1"/>
                </a:solidFill>
                <a:effectLst/>
                <a:latin typeface="+mn-lt"/>
                <a:ea typeface="+mn-ea"/>
                <a:cs typeface="+mn-cs"/>
              </a:rPr>
              <a:t>don't make assumptions</a:t>
            </a:r>
            <a:r>
              <a:rPr lang="en-AU" sz="1200" kern="1200" dirty="0">
                <a:solidFill>
                  <a:schemeClr val="tx1"/>
                </a:solidFill>
                <a:effectLst/>
                <a:latin typeface="+mn-lt"/>
                <a:ea typeface="+mn-ea"/>
                <a:cs typeface="+mn-cs"/>
              </a:rPr>
              <a:t> about their knowledge of the drug.</a:t>
            </a:r>
          </a:p>
          <a:p>
            <a:pPr marL="171450" lvl="0" indent="-171450">
              <a:buFont typeface="Arial" panose="020B0604020202020204" pitchFamily="34" charset="0"/>
              <a:buChar char="•"/>
            </a:pPr>
            <a:r>
              <a:rPr lang="en-AU" sz="1200" u="sng" kern="1200" dirty="0">
                <a:solidFill>
                  <a:schemeClr val="tx1"/>
                </a:solidFill>
                <a:effectLst/>
                <a:latin typeface="+mn-lt"/>
                <a:ea typeface="+mn-ea"/>
                <a:cs typeface="+mn-cs"/>
              </a:rPr>
              <a:t>Don't tell them what to do</a:t>
            </a:r>
            <a:r>
              <a:rPr lang="en-AU" sz="1200" kern="1200" dirty="0">
                <a:solidFill>
                  <a:schemeClr val="tx1"/>
                </a:solidFill>
                <a:effectLst/>
                <a:latin typeface="+mn-lt"/>
                <a:ea typeface="+mn-ea"/>
                <a:cs typeface="+mn-cs"/>
              </a:rPr>
              <a:t> and try not to be judgemental.</a:t>
            </a:r>
          </a:p>
          <a:p>
            <a:pPr marL="171450" lvl="0" indent="-171450">
              <a:buFont typeface="Arial" panose="020B0604020202020204" pitchFamily="34" charset="0"/>
              <a:buChar char="•"/>
            </a:pPr>
            <a:r>
              <a:rPr lang="en-AU" sz="1200" u="sng" kern="1200" dirty="0">
                <a:solidFill>
                  <a:schemeClr val="tx1"/>
                </a:solidFill>
                <a:effectLst/>
                <a:latin typeface="+mn-lt"/>
                <a:ea typeface="+mn-ea"/>
                <a:cs typeface="+mn-cs"/>
              </a:rPr>
              <a:t>Let them know you care about them</a:t>
            </a:r>
            <a:r>
              <a:rPr lang="en-AU" sz="1200" kern="1200" dirty="0">
                <a:solidFill>
                  <a:schemeClr val="tx1"/>
                </a:solidFill>
                <a:effectLst/>
                <a:latin typeface="+mn-lt"/>
                <a:ea typeface="+mn-ea"/>
                <a:cs typeface="+mn-cs"/>
              </a:rPr>
              <a:t>. People will be more likely to listen and engage in conversation if they feel valued and respected.</a:t>
            </a:r>
          </a:p>
          <a:p>
            <a:pPr marL="171450" lvl="0" indent="-171450">
              <a:buFont typeface="Arial" panose="020B0604020202020204" pitchFamily="34" charset="0"/>
              <a:buChar char="•"/>
            </a:pPr>
            <a:r>
              <a:rPr lang="en-AU" sz="1200" u="sng" kern="1200" dirty="0">
                <a:solidFill>
                  <a:schemeClr val="tx1"/>
                </a:solidFill>
                <a:effectLst/>
                <a:latin typeface="+mn-lt"/>
                <a:ea typeface="+mn-ea"/>
                <a:cs typeface="+mn-cs"/>
              </a:rPr>
              <a:t>Be trustworthy and supportive</a:t>
            </a:r>
            <a:r>
              <a:rPr lang="en-AU" sz="1200" kern="1200" dirty="0">
                <a:solidFill>
                  <a:schemeClr val="tx1"/>
                </a:solidFill>
                <a:effectLst/>
                <a:latin typeface="+mn-lt"/>
                <a:ea typeface="+mn-ea"/>
                <a:cs typeface="+mn-cs"/>
              </a:rPr>
              <a:t> so they know that they can rely on you in a time of need. Make sure they know your conversation will be kept confidential.</a:t>
            </a:r>
          </a:p>
          <a:p>
            <a:endParaRPr lang="en-AU" dirty="0"/>
          </a:p>
        </p:txBody>
      </p:sp>
      <p:sp>
        <p:nvSpPr>
          <p:cNvPr id="4" name="Slide Number Placeholder 3"/>
          <p:cNvSpPr>
            <a:spLocks noGrp="1"/>
          </p:cNvSpPr>
          <p:nvPr>
            <p:ph type="sldNum" sz="quarter" idx="10"/>
          </p:nvPr>
        </p:nvSpPr>
        <p:spPr/>
        <p:txBody>
          <a:bodyPr/>
          <a:lstStyle/>
          <a:p>
            <a:fld id="{631F91BD-C96D-4FBE-864F-D8BFF41AB4EC}" type="slidenum">
              <a:rPr lang="en-AU" smtClean="0"/>
              <a:t>12</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The Cracks in the Ice online toolkit also contains a lot of resources for Health Professionals including “Quick Tips” for managing and working with clients.  An example of one of the quick tips is “Do’s and Don’t of Managing Anger and Aggression”.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Use of ice can increase </a:t>
            </a:r>
            <a:r>
              <a:rPr lang="en-AU" sz="1200" b="1" kern="1200" dirty="0">
                <a:solidFill>
                  <a:schemeClr val="tx1"/>
                </a:solidFill>
                <a:effectLst/>
                <a:latin typeface="+mn-lt"/>
                <a:ea typeface="+mn-ea"/>
                <a:cs typeface="+mn-cs"/>
              </a:rPr>
              <a:t>paranoid </a:t>
            </a:r>
            <a:r>
              <a:rPr lang="en-AU" sz="1200" kern="1200" dirty="0">
                <a:solidFill>
                  <a:schemeClr val="tx1"/>
                </a:solidFill>
                <a:effectLst/>
                <a:latin typeface="+mn-lt"/>
                <a:ea typeface="+mn-ea"/>
                <a:cs typeface="+mn-cs"/>
              </a:rPr>
              <a:t>and </a:t>
            </a:r>
            <a:r>
              <a:rPr lang="en-AU" sz="1200" b="1" kern="1200" dirty="0">
                <a:solidFill>
                  <a:schemeClr val="tx1"/>
                </a:solidFill>
                <a:effectLst/>
                <a:latin typeface="+mn-lt"/>
                <a:ea typeface="+mn-ea"/>
                <a:cs typeface="+mn-cs"/>
              </a:rPr>
              <a:t>irrational thoughts,</a:t>
            </a:r>
            <a:r>
              <a:rPr lang="en-AU" sz="1200" kern="1200" dirty="0">
                <a:solidFill>
                  <a:schemeClr val="tx1"/>
                </a:solidFill>
                <a:effectLst/>
                <a:latin typeface="+mn-lt"/>
                <a:ea typeface="+mn-ea"/>
                <a:cs typeface="+mn-cs"/>
              </a:rPr>
              <a:t> mood swings, and </a:t>
            </a:r>
            <a:r>
              <a:rPr lang="en-AU" sz="1200" b="1" kern="1200" dirty="0">
                <a:solidFill>
                  <a:schemeClr val="tx1"/>
                </a:solidFill>
                <a:effectLst/>
                <a:latin typeface="+mn-lt"/>
                <a:ea typeface="+mn-ea"/>
                <a:cs typeface="+mn-cs"/>
              </a:rPr>
              <a:t>irritability,</a:t>
            </a:r>
            <a:r>
              <a:rPr lang="en-AU" sz="1200" kern="1200" dirty="0">
                <a:solidFill>
                  <a:schemeClr val="tx1"/>
                </a:solidFill>
                <a:effectLst/>
                <a:latin typeface="+mn-lt"/>
                <a:ea typeface="+mn-ea"/>
                <a:cs typeface="+mn-cs"/>
              </a:rPr>
              <a:t> amongst many other side effects. Although not everyone who uses ice will become violent or aggressive, these side effects can make some individuals more likely to exhibit violent behaviours. This is a key area of concern for health professionals working with people who use ice.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general, episodes of aggression are usually triggered by a particular event, which may involve circumstances that have led the client to feel threatened or frustrated.</a:t>
            </a:r>
          </a:p>
        </p:txBody>
      </p:sp>
      <p:sp>
        <p:nvSpPr>
          <p:cNvPr id="4" name="Slide Number Placeholder 3"/>
          <p:cNvSpPr>
            <a:spLocks noGrp="1"/>
          </p:cNvSpPr>
          <p:nvPr>
            <p:ph type="sldNum" sz="quarter" idx="10"/>
          </p:nvPr>
        </p:nvSpPr>
        <p:spPr/>
        <p:txBody>
          <a:bodyPr/>
          <a:lstStyle/>
          <a:p>
            <a:fld id="{631F91BD-C96D-4FBE-864F-D8BFF41AB4EC}" type="slidenum">
              <a:rPr lang="en-AU" smtClean="0"/>
              <a:t>13</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following signs may indicate that a client could potentially become aggressive or violent:</a:t>
            </a:r>
          </a:p>
          <a:p>
            <a:r>
              <a:rPr lang="en-AU"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Appearance: intoxicated, bloodstained, carrying anything that could be used as a weapon.</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Physical activity: restless or agitated, pacing, standing up frequently, clenching of jaw or fists, hostile facial expressions with sustained eye contact, entering 'off limit‘ areas uninvited.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Mood: angry, irritable, anxious, tense, distressed, difficulty controlling emotions.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Speech: loud, swearing or threatening, sarcastic, slurred.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Worker's reaction: fear, anxiety, unease, frustration, anger.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If a client becomes aggressive, threatening or potentially violent, it is important for alcohol and other drug workers to respond in accordance with the policies and procedures specific to their service. It is also important for service providers to have knowledge of how to respond to challenging behaviour, including physical threats or actual violence.</a:t>
            </a:r>
          </a:p>
        </p:txBody>
      </p:sp>
      <p:sp>
        <p:nvSpPr>
          <p:cNvPr id="4" name="Slide Number Placeholder 3"/>
          <p:cNvSpPr>
            <a:spLocks noGrp="1"/>
          </p:cNvSpPr>
          <p:nvPr>
            <p:ph type="sldNum" sz="quarter" idx="10"/>
          </p:nvPr>
        </p:nvSpPr>
        <p:spPr/>
        <p:txBody>
          <a:bodyPr/>
          <a:lstStyle/>
          <a:p>
            <a:fld id="{631F91BD-C96D-4FBE-864F-D8BFF41AB4EC}" type="slidenum">
              <a:rPr lang="en-AU" smtClean="0"/>
              <a:t>14</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Here are some “do’s and don’ts” tips to manage another person’s anger or aggression. [read through the points on the slide or allow the audience to read through these themselves].</a:t>
            </a:r>
          </a:p>
        </p:txBody>
      </p:sp>
      <p:sp>
        <p:nvSpPr>
          <p:cNvPr id="4" name="Slide Number Placeholder 3"/>
          <p:cNvSpPr>
            <a:spLocks noGrp="1"/>
          </p:cNvSpPr>
          <p:nvPr>
            <p:ph type="sldNum" sz="quarter" idx="10"/>
          </p:nvPr>
        </p:nvSpPr>
        <p:spPr/>
        <p:txBody>
          <a:bodyPr/>
          <a:lstStyle/>
          <a:p>
            <a:fld id="{631F91BD-C96D-4FBE-864F-D8BFF41AB4EC}" type="slidenum">
              <a:rPr lang="en-AU" smtClean="0"/>
              <a:t>15</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is a parent tool taken from the Cracks in the Ice community toolkit.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As a parent or guardian, it is normal to feel responsible for your child’s life and the decisions they make. Research has shown there are many ways in which parents can minimise the chances that a young person will use illegal drugs, including ice, or experience harms from their use.</a:t>
            </a:r>
          </a:p>
        </p:txBody>
      </p:sp>
      <p:sp>
        <p:nvSpPr>
          <p:cNvPr id="4" name="Slide Number Placeholder 3"/>
          <p:cNvSpPr>
            <a:spLocks noGrp="1"/>
          </p:cNvSpPr>
          <p:nvPr>
            <p:ph type="sldNum" sz="quarter" idx="10"/>
          </p:nvPr>
        </p:nvSpPr>
        <p:spPr/>
        <p:txBody>
          <a:bodyPr/>
          <a:lstStyle/>
          <a:p>
            <a:fld id="{631F91BD-C96D-4FBE-864F-D8BFF41AB4EC}" type="slidenum">
              <a:rPr lang="en-AU" smtClean="0"/>
              <a:t>16</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1. BE A ROLE MODEL</a:t>
            </a:r>
          </a:p>
          <a:p>
            <a:r>
              <a:rPr lang="en-AU" sz="1200" kern="1200" dirty="0">
                <a:solidFill>
                  <a:schemeClr val="tx1"/>
                </a:solidFill>
                <a:effectLst/>
                <a:latin typeface="+mn-lt"/>
                <a:ea typeface="+mn-ea"/>
                <a:cs typeface="+mn-cs"/>
              </a:rPr>
              <a:t>It’s important to set a good example, as your behaviour and attitude towards ice and other drugs can have a big influence on your child’s behaviour. Avoid contradictions between what you tell them and what you do and try to find fun ways to deal with problems that don’t involve drugs.</a:t>
            </a:r>
          </a:p>
          <a:p>
            <a:endParaRPr lang="en-AU" sz="1200" b="0"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2. BE INVOLVED IN THEIR LIVES</a:t>
            </a:r>
          </a:p>
          <a:p>
            <a:r>
              <a:rPr lang="en-AU" sz="1200" kern="1200" dirty="0">
                <a:solidFill>
                  <a:schemeClr val="tx1"/>
                </a:solidFill>
                <a:effectLst/>
                <a:latin typeface="+mn-lt"/>
                <a:ea typeface="+mn-ea"/>
                <a:cs typeface="+mn-cs"/>
              </a:rPr>
              <a:t>Get involved and show an interest in their hobbies and activities. Aim to spend time with your child regularly where you can give them your undivided attention. One way of doing this is to set up a routine of having meals together or helping them with their homework. If they go out, ask them about where they are going and who they are going with and make this discussion a regular part of your conversation. Knowing who your child is with and where they are can help reduce risk. It’s also important to restrict internet access to central areas in the house. Peer influence exerts a huge effect on your child’s behaviour, so it is natural to want to help your child choose the right friends. If you pick your child up from school or after school activities, be open to inviting their friends to your house. You can also build a support network by getting to know their parents. If you have good reason to believe your child’s friends are involved in ice or other drugs, be prepared to support them to find a new set of friends by engaging them in some new activities.</a:t>
            </a:r>
          </a:p>
          <a:p>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1F91BD-C96D-4FBE-864F-D8BFF41AB4EC}" type="slidenum">
              <a:rPr lang="en-AU" smtClean="0"/>
              <a:t>17</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3. ESTABLISH AND MAINTAIN GOOD COMMUNICATION</a:t>
            </a:r>
          </a:p>
          <a:p>
            <a:r>
              <a:rPr lang="en-AU" sz="1200" kern="1200" dirty="0">
                <a:solidFill>
                  <a:schemeClr val="tx1"/>
                </a:solidFill>
                <a:effectLst/>
                <a:latin typeface="+mn-lt"/>
                <a:ea typeface="+mn-ea"/>
                <a:cs typeface="+mn-cs"/>
              </a:rPr>
              <a:t>Encourage them to share their thoughts, feelings, and opinions to show you value what they think. This will allow them to be honest and not just say what they think you want to hear. Try not to lecture them, it is important to listen to their thoughts and concerns and offer help and support. Try and make yourself somehow available most of the time. For example, make sure your child can contact you easily if they are at a party. And most importantly, let your child know that you are always ready and willing to talk and listen.</a:t>
            </a:r>
          </a:p>
        </p:txBody>
      </p:sp>
      <p:sp>
        <p:nvSpPr>
          <p:cNvPr id="4" name="Slide Number Placeholder 3"/>
          <p:cNvSpPr>
            <a:spLocks noGrp="1"/>
          </p:cNvSpPr>
          <p:nvPr>
            <p:ph type="sldNum" sz="quarter" idx="10"/>
          </p:nvPr>
        </p:nvSpPr>
        <p:spPr/>
        <p:txBody>
          <a:bodyPr/>
          <a:lstStyle/>
          <a:p>
            <a:fld id="{631F91BD-C96D-4FBE-864F-D8BFF41AB4EC}" type="slidenum">
              <a:rPr lang="en-AU" smtClean="0"/>
              <a:t>18</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For free and confidential advice about alcohol and other drugs in Australia, people can call the National Alcohol and Other Drug Hotline on 1800 250 015. It will automatically direct you to the Alcohol and Drug Information Service in your state or territory. These local alcohol and other drug telephone services offer support, information, counselling and referral to services.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 number of other services where you can find information and support, are also available on the Cracks in the Ice website on the When and where do I get help? page.</a:t>
            </a:r>
          </a:p>
        </p:txBody>
      </p:sp>
      <p:sp>
        <p:nvSpPr>
          <p:cNvPr id="4" name="Slide Number Placeholder 3"/>
          <p:cNvSpPr>
            <a:spLocks noGrp="1"/>
          </p:cNvSpPr>
          <p:nvPr>
            <p:ph type="sldNum" sz="quarter" idx="10"/>
          </p:nvPr>
        </p:nvSpPr>
        <p:spPr/>
        <p:txBody>
          <a:bodyPr/>
          <a:lstStyle/>
          <a:p>
            <a:fld id="{631F91BD-C96D-4FBE-864F-D8BFF41AB4EC}" type="slidenum">
              <a:rPr lang="en-AU" smtClean="0"/>
              <a:t>19</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talk doesn’t aim to cover every fact about ice (crystal methamphetamine), but it’s a good opportunity to start learning. Here is a summary of what we will look at today:</a:t>
            </a:r>
          </a:p>
          <a:p>
            <a:r>
              <a:rPr lang="en-AU" sz="1200" kern="1200" dirty="0">
                <a:solidFill>
                  <a:schemeClr val="tx1"/>
                </a:solidFill>
                <a:effectLst/>
                <a:latin typeface="+mn-lt"/>
                <a:ea typeface="+mn-ea"/>
                <a:cs typeface="+mn-cs"/>
              </a:rPr>
              <a:t>[refer to the list on the screen].</a:t>
            </a:r>
          </a:p>
        </p:txBody>
      </p:sp>
      <p:sp>
        <p:nvSpPr>
          <p:cNvPr id="4" name="Slide Number Placeholder 3"/>
          <p:cNvSpPr>
            <a:spLocks noGrp="1"/>
          </p:cNvSpPr>
          <p:nvPr>
            <p:ph type="sldNum" sz="quarter" idx="10"/>
          </p:nvPr>
        </p:nvSpPr>
        <p:spPr/>
        <p:txBody>
          <a:bodyPr/>
          <a:lstStyle/>
          <a:p>
            <a:fld id="{631F91BD-C96D-4FBE-864F-D8BFF41AB4EC}" type="slidenum">
              <a:rPr lang="en-AU" smtClean="0"/>
              <a:t>2</a:t>
            </a:fld>
            <a:endParaRPr lang="en-AU"/>
          </a:p>
        </p:txBody>
      </p:sp>
    </p:spTree>
    <p:extLst>
      <p:ext uri="{BB962C8B-B14F-4D97-AF65-F5344CB8AC3E}">
        <p14:creationId xmlns:p14="http://schemas.microsoft.com/office/powerpoint/2010/main" val="3552757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is a very brief summary of the help that is available for those experiencing problems with ice use. More detailed information about these services, and who is best suited to certain treatment options, is available in the Families and Friends section on the Cracks in the Ice website.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If you are unsure of which option is best for you or a loved one, your local doctor should be able to conduct an initial assessment and refer you to a service which fits your needs.</a:t>
            </a:r>
          </a:p>
          <a:p>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Psychologists create a safe space for people to come and talk about things they might not feel comfortable talking about with families/friends. They can assist people who are trying to understand their thoughts and feelings and help them to learn skills and techniques to manage these thoughts and feelings. For people who are ready, a psychologist can help with setting goals to encourage changes in a person’s life. A psychologist can deliver Cognitive Behaviour Therapy and Motivational Interviewing which are detailed on the Cracks in the Ice website.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Drug Counselling appointments can also be booked with a trained counsellor at a drug and alcohol service. Some services may also be able to help with concurrent mental health issues such as anxiety disorders and depression.</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Outreach Support can be provided by a trained health professional who visits a person’s home to help them complete daily activities and supports them in tasks such as securing safe housing and attending health check-ups. They may also be trained in providing counselling support for both drug and mental health issues. This option is particularly suitable for people who are severely dependent on ice and unable to attend regular counselling appointments at a clinic due to housing or financial issues.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Online Treatment Programs can involve ‘chatting’ to a trained counsellor over the internet in real-time or by email, or a pre-programmed online “course” that is offered with or without support from a trained professional.</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Residential Rehabilitation, such as ‘rehab’, ‘detox’ or ‘withdrawal’ clinics are places where people can stay for a few days or up to a few months at a time. The rehabilitation clinics provide accommodation, food and access to health professionals such as nurses and counsellors. These clinics often run daily activities such as education classes, exercise classes, movie sessions and gardening. Nurses and doctors can provide support for individuals experiencing withdrawal symptoms, and psychologists, counsellors or support workers assist with emotional difficulties during this time.</a:t>
            </a:r>
          </a:p>
        </p:txBody>
      </p:sp>
      <p:sp>
        <p:nvSpPr>
          <p:cNvPr id="4" name="Slide Number Placeholder 3"/>
          <p:cNvSpPr>
            <a:spLocks noGrp="1"/>
          </p:cNvSpPr>
          <p:nvPr>
            <p:ph type="sldNum" sz="quarter" idx="10"/>
          </p:nvPr>
        </p:nvSpPr>
        <p:spPr/>
        <p:txBody>
          <a:bodyPr/>
          <a:lstStyle/>
          <a:p>
            <a:fld id="{631F91BD-C96D-4FBE-864F-D8BFF41AB4EC}" type="slidenum">
              <a:rPr lang="en-AU" smtClean="0"/>
              <a:t>20</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To find out more about ice and how the community can manage problems related to ice use together, go to the Cracks in the Ice website.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You can also keep up to date with Cracks in the Ice by downloading the mobile app, subscribing to the mailing list or following the team on Facebook and Twitter.</a:t>
            </a:r>
          </a:p>
        </p:txBody>
      </p:sp>
      <p:sp>
        <p:nvSpPr>
          <p:cNvPr id="4" name="Slide Number Placeholder 3"/>
          <p:cNvSpPr>
            <a:spLocks noGrp="1"/>
          </p:cNvSpPr>
          <p:nvPr>
            <p:ph type="sldNum" sz="quarter" idx="10"/>
          </p:nvPr>
        </p:nvSpPr>
        <p:spPr/>
        <p:txBody>
          <a:bodyPr/>
          <a:lstStyle/>
          <a:p>
            <a:fld id="{631F91BD-C96D-4FBE-864F-D8BFF41AB4EC}" type="slidenum">
              <a:rPr lang="en-AU" smtClean="0"/>
              <a:t>21</a:t>
            </a:fld>
            <a:endParaRPr lang="en-AU"/>
          </a:p>
        </p:txBody>
      </p:sp>
    </p:spTree>
    <p:extLst>
      <p:ext uri="{BB962C8B-B14F-4D97-AF65-F5344CB8AC3E}">
        <p14:creationId xmlns:p14="http://schemas.microsoft.com/office/powerpoint/2010/main" val="329228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Ice is also known as crystal methamphetamine.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Methamphetamine typically comes in three main forms – ice, base and speed.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infographic on the right shows that ice is the most potent form of methamphetamine, meaning it has the most dramatic effects. It gives a stronger and longer lasting “high”, and more serious “comedown” side-effects. We will talk more about the effects of ice in the coming slides.</a:t>
            </a:r>
          </a:p>
        </p:txBody>
      </p:sp>
      <p:sp>
        <p:nvSpPr>
          <p:cNvPr id="4" name="Slide Number Placeholder 3"/>
          <p:cNvSpPr>
            <a:spLocks noGrp="1"/>
          </p:cNvSpPr>
          <p:nvPr>
            <p:ph type="sldNum" sz="quarter" idx="10"/>
          </p:nvPr>
        </p:nvSpPr>
        <p:spPr/>
        <p:txBody>
          <a:bodyPr/>
          <a:lstStyle/>
          <a:p>
            <a:fld id="{631F91BD-C96D-4FBE-864F-D8BFF41AB4EC}" type="slidenum">
              <a:rPr lang="en-AU" smtClean="0"/>
              <a:t>3</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There is no single reason why people use ice. Usually several things act in combination.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Here are just some of the reasons someone may start to use ice [refer to the list on the screen].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What’s important to note is that although many people report that they use ice to feel more confident or lift their mood, in reality taking methamphetamines like ice often increases nervousness, agitation, and can trigger anxiety attacks. </a:t>
            </a:r>
          </a:p>
        </p:txBody>
      </p:sp>
      <p:sp>
        <p:nvSpPr>
          <p:cNvPr id="4" name="Slide Number Placeholder 3"/>
          <p:cNvSpPr>
            <a:spLocks noGrp="1"/>
          </p:cNvSpPr>
          <p:nvPr>
            <p:ph type="sldNum" sz="quarter" idx="10"/>
          </p:nvPr>
        </p:nvSpPr>
        <p:spPr/>
        <p:txBody>
          <a:bodyPr/>
          <a:lstStyle/>
          <a:p>
            <a:fld id="{631F91BD-C96D-4FBE-864F-D8BFF41AB4EC}" type="slidenum">
              <a:rPr lang="en-AU" smtClean="0"/>
              <a:t>4</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Ice triggers the release of two chemicals in the brain (also known as neurotransmitters) called dopamine and noradrenaline. These chemicals, which are responsible for making us feel excited, alert and euphoric, can be depleted by consistent and heavy use of methamphetamines like ice. Prolonged use can also damage or destroy the receptors for these chemicals in the brain — sometimes to a point where the person using the drug no longer feels normal without having ice in their system.</a:t>
            </a:r>
          </a:p>
        </p:txBody>
      </p:sp>
      <p:sp>
        <p:nvSpPr>
          <p:cNvPr id="4" name="Slide Number Placeholder 3"/>
          <p:cNvSpPr>
            <a:spLocks noGrp="1"/>
          </p:cNvSpPr>
          <p:nvPr>
            <p:ph type="sldNum" sz="quarter" idx="10"/>
          </p:nvPr>
        </p:nvSpPr>
        <p:spPr/>
        <p:txBody>
          <a:bodyPr/>
          <a:lstStyle/>
          <a:p>
            <a:fld id="{631F91BD-C96D-4FBE-864F-D8BFF41AB4EC}" type="slidenum">
              <a:rPr lang="en-AU" smtClean="0"/>
              <a:t>5</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effects of ice can be long lasting, often persisting for between 4 and 12 hours depending on how much ice is consumed. Although the effects of ice can usually be felt quickly, it can take 1 to 2 days to entirely leave the body. Some of the physical effects of ice are listed in the infographic [allow time for audience to look, or presenter can read through some of these].</a:t>
            </a:r>
          </a:p>
        </p:txBody>
      </p:sp>
      <p:sp>
        <p:nvSpPr>
          <p:cNvPr id="4" name="Slide Number Placeholder 3"/>
          <p:cNvSpPr>
            <a:spLocks noGrp="1"/>
          </p:cNvSpPr>
          <p:nvPr>
            <p:ph type="sldNum" sz="quarter" idx="10"/>
          </p:nvPr>
        </p:nvSpPr>
        <p:spPr/>
        <p:txBody>
          <a:bodyPr/>
          <a:lstStyle/>
          <a:p>
            <a:fld id="{631F91BD-C96D-4FBE-864F-D8BFF41AB4EC}" type="slidenum">
              <a:rPr lang="en-AU" smtClean="0"/>
              <a:t>6</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‘comedown’ or ‘crash’ phase is often experienced as the drug starts to wear off. These feelings can last a few days and symptoms can include [refer to the list on the slide].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Withdrawals refer to unpleasant symptoms experienced by people who are dependent on ice. Depending on the severity of dependence, these symptoms can last for several days or weeks, and can include [refer to the list on the slide].</a:t>
            </a:r>
          </a:p>
          <a:p>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1F91BD-C96D-4FBE-864F-D8BFF41AB4EC}" type="slidenum">
              <a:rPr lang="en-AU" smtClean="0"/>
              <a:t>7</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mental health effects of ice use are listed on the infographic [allow time for audience to look, or presenter can read through some of these]. For some people symptoms experienced while using the drug, or during the ‘comedown’ or ‘crash’ phase, persist and develop into mental disorders in their own right.</a:t>
            </a:r>
          </a:p>
        </p:txBody>
      </p:sp>
      <p:sp>
        <p:nvSpPr>
          <p:cNvPr id="4" name="Slide Number Placeholder 3"/>
          <p:cNvSpPr>
            <a:spLocks noGrp="1"/>
          </p:cNvSpPr>
          <p:nvPr>
            <p:ph type="sldNum" sz="quarter" idx="10"/>
          </p:nvPr>
        </p:nvSpPr>
        <p:spPr/>
        <p:txBody>
          <a:bodyPr/>
          <a:lstStyle/>
          <a:p>
            <a:fld id="{631F91BD-C96D-4FBE-864F-D8BFF41AB4EC}" type="slidenum">
              <a:rPr lang="en-AU" smtClean="0"/>
              <a:t>8</a:t>
            </a:fld>
            <a:endParaRPr lang="en-AU"/>
          </a:p>
        </p:txBody>
      </p:sp>
    </p:spTree>
    <p:extLst>
      <p:ext uri="{BB962C8B-B14F-4D97-AF65-F5344CB8AC3E}">
        <p14:creationId xmlns:p14="http://schemas.microsoft.com/office/powerpoint/2010/main" val="20929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Here are common side effects of ice use, however, if these effects persist, a mental illness may be present.</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Anxiety</a:t>
            </a:r>
            <a:r>
              <a:rPr lang="en-AU" sz="1200" kern="1200" dirty="0">
                <a:solidFill>
                  <a:schemeClr val="tx1"/>
                </a:solidFill>
                <a:effectLst/>
                <a:latin typeface="+mn-lt"/>
                <a:ea typeface="+mn-ea"/>
                <a:cs typeface="+mn-cs"/>
              </a:rPr>
              <a:t>: Methamphetamine increases heart rate which can cause people using the drug to feel short of breath and trigger panic attacks. Other common symptoms include restlessness, trembling, dizziness, sweating, dry mouth, muscle aches, headaches, nausea or vomiting.</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Depression</a:t>
            </a:r>
            <a:r>
              <a:rPr lang="en-AU" sz="1200" kern="1200" dirty="0">
                <a:solidFill>
                  <a:schemeClr val="tx1"/>
                </a:solidFill>
                <a:effectLst/>
                <a:latin typeface="+mn-lt"/>
                <a:ea typeface="+mn-ea"/>
                <a:cs typeface="+mn-cs"/>
              </a:rPr>
              <a:t>: As the effects of methamphetamine begin wearing off, it is common to feel very low for a few hours or even up to a few days. People who use the drug regularly can experience depressive symptoms when they are not using the drug because it can deplete brain chemicals which are responsible for making us feel happy and excited. If these symptoms persist it may be a sign that depression is present.</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Psychosis</a:t>
            </a:r>
            <a:r>
              <a:rPr lang="en-AU" sz="1200" kern="1200" dirty="0">
                <a:solidFill>
                  <a:schemeClr val="tx1"/>
                </a:solidFill>
                <a:effectLst/>
                <a:latin typeface="+mn-lt"/>
                <a:ea typeface="+mn-ea"/>
                <a:cs typeface="+mn-cs"/>
              </a:rPr>
              <a:t>: Heavy, consistent use of methamphetamines like ice can cause acute psychotic reactions in some people. These symptoms can last a few hours or up to a few days. They include:</a:t>
            </a:r>
          </a:p>
          <a:p>
            <a:pPr lvl="0"/>
            <a:r>
              <a:rPr lang="en-AU" sz="1200" kern="1200" dirty="0">
                <a:solidFill>
                  <a:schemeClr val="tx1"/>
                </a:solidFill>
                <a:effectLst/>
                <a:latin typeface="+mn-lt"/>
                <a:ea typeface="+mn-ea"/>
                <a:cs typeface="+mn-cs"/>
              </a:rPr>
              <a:t>Feeling suspicious or paranoid</a:t>
            </a:r>
          </a:p>
          <a:p>
            <a:r>
              <a:rPr lang="en-AU"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Hallucinations (hearing, seeing or smelling things that don’t exist)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Unusual thoughts (e.g. thinking other people are reading your mind or stealing your thoughts)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Repetitive compulsive behaviour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Muddled thoughts or incoherent speech</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A small number of people may find these symptoms last much longer (e.g. more than a few weeks) or continue even when a person is not using ice. If these symptoms persist it may be a sign that an underlying psychotic disorder, such as schizophrenia, is present.</a:t>
            </a:r>
          </a:p>
          <a:p>
            <a:endParaRPr lang="en-AU"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1F91BD-C96D-4FBE-864F-D8BFF41AB4EC}" type="slidenum">
              <a:rPr lang="en-AU" smtClean="0"/>
              <a:t>9</a:t>
            </a:fld>
            <a:endParaRPr lang="en-AU"/>
          </a:p>
        </p:txBody>
      </p:sp>
    </p:spTree>
    <p:extLst>
      <p:ext uri="{BB962C8B-B14F-4D97-AF65-F5344CB8AC3E}">
        <p14:creationId xmlns:p14="http://schemas.microsoft.com/office/powerpoint/2010/main" val="209291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7" name="Picture 6">
            <a:extLst>
              <a:ext uri="{FF2B5EF4-FFF2-40B4-BE49-F238E27FC236}">
                <a16:creationId xmlns:a16="http://schemas.microsoft.com/office/drawing/2014/main" id="{86C4BB44-C074-42F0-9905-9DD15A29C411}"/>
              </a:ext>
            </a:extLst>
          </p:cNvPr>
          <p:cNvPicPr>
            <a:picLocks noChangeAspect="1"/>
          </p:cNvPicPr>
          <p:nvPr userDrawn="1"/>
        </p:nvPicPr>
        <p:blipFill>
          <a:blip r:embed="rId2"/>
          <a:stretch>
            <a:fillRect/>
          </a:stretch>
        </p:blipFill>
        <p:spPr>
          <a:xfrm>
            <a:off x="-27759" y="-5734"/>
            <a:ext cx="12239897" cy="844853"/>
          </a:xfrm>
          <a:prstGeom prst="rect">
            <a:avLst/>
          </a:prstGeom>
        </p:spPr>
      </p:pic>
      <p:pic>
        <p:nvPicPr>
          <p:cNvPr id="8" name="Picture 7">
            <a:extLst>
              <a:ext uri="{FF2B5EF4-FFF2-40B4-BE49-F238E27FC236}">
                <a16:creationId xmlns:a16="http://schemas.microsoft.com/office/drawing/2014/main" id="{D3D13559-5786-427F-989C-07853A70F4E7}"/>
              </a:ext>
            </a:extLst>
          </p:cNvPr>
          <p:cNvPicPr>
            <a:picLocks noChangeAspect="1"/>
          </p:cNvPicPr>
          <p:nvPr userDrawn="1"/>
        </p:nvPicPr>
        <p:blipFill>
          <a:blip r:embed="rId3"/>
          <a:stretch>
            <a:fillRect/>
          </a:stretch>
        </p:blipFill>
        <p:spPr>
          <a:xfrm>
            <a:off x="971549" y="23813"/>
            <a:ext cx="2476502" cy="792480"/>
          </a:xfrm>
          <a:prstGeom prst="rect">
            <a:avLst/>
          </a:prstGeom>
        </p:spPr>
      </p:pic>
      <p:sp>
        <p:nvSpPr>
          <p:cNvPr id="15" name="Date Placeholder 14">
            <a:extLst>
              <a:ext uri="{FF2B5EF4-FFF2-40B4-BE49-F238E27FC236}">
                <a16:creationId xmlns:a16="http://schemas.microsoft.com/office/drawing/2014/main" id="{568820A1-C3EA-A599-0CCF-A66A4F742234}"/>
              </a:ext>
            </a:extLst>
          </p:cNvPr>
          <p:cNvSpPr>
            <a:spLocks noGrp="1"/>
          </p:cNvSpPr>
          <p:nvPr>
            <p:ph type="dt" sz="half" idx="10"/>
          </p:nvPr>
        </p:nvSpPr>
        <p:spPr/>
        <p:txBody>
          <a:bodyPr/>
          <a:lstStyle/>
          <a:p>
            <a:fld id="{22B8F8E9-BAF9-4641-9B55-EF2369BDB3E4}" type="datetimeFigureOut">
              <a:rPr lang="en-AU" smtClean="0"/>
              <a:t>6/09/2022</a:t>
            </a:fld>
            <a:endParaRPr lang="en-AU"/>
          </a:p>
        </p:txBody>
      </p:sp>
      <p:sp>
        <p:nvSpPr>
          <p:cNvPr id="16" name="Footer Placeholder 15">
            <a:extLst>
              <a:ext uri="{FF2B5EF4-FFF2-40B4-BE49-F238E27FC236}">
                <a16:creationId xmlns:a16="http://schemas.microsoft.com/office/drawing/2014/main" id="{3D8A9BED-7CBD-A49F-D259-C79A76496726}"/>
              </a:ext>
            </a:extLst>
          </p:cNvPr>
          <p:cNvSpPr>
            <a:spLocks noGrp="1"/>
          </p:cNvSpPr>
          <p:nvPr>
            <p:ph type="ftr" sz="quarter" idx="11"/>
          </p:nvPr>
        </p:nvSpPr>
        <p:spPr/>
        <p:txBody>
          <a:bodyPr/>
          <a:lstStyle/>
          <a:p>
            <a:endParaRPr lang="en-AU"/>
          </a:p>
        </p:txBody>
      </p:sp>
      <p:sp>
        <p:nvSpPr>
          <p:cNvPr id="17" name="Slide Number Placeholder 16">
            <a:extLst>
              <a:ext uri="{FF2B5EF4-FFF2-40B4-BE49-F238E27FC236}">
                <a16:creationId xmlns:a16="http://schemas.microsoft.com/office/drawing/2014/main" id="{03E875D5-24D6-6744-3AB7-527307282CE1}"/>
              </a:ext>
            </a:extLst>
          </p:cNvPr>
          <p:cNvSpPr>
            <a:spLocks noGrp="1"/>
          </p:cNvSpPr>
          <p:nvPr>
            <p:ph type="sldNum" sz="quarter" idx="12"/>
          </p:nvPr>
        </p:nvSpPr>
        <p:spPr/>
        <p:txBody>
          <a:bodyPr/>
          <a:lstStyle/>
          <a:p>
            <a:fld id="{D72762C5-12D2-4951-ACC0-1EE7CDD6D75F}" type="slidenum">
              <a:rPr lang="en-AU" smtClean="0"/>
              <a:t>‹#›</a:t>
            </a:fld>
            <a:endParaRPr lang="en-AU"/>
          </a:p>
        </p:txBody>
      </p:sp>
    </p:spTree>
    <p:extLst>
      <p:ext uri="{BB962C8B-B14F-4D97-AF65-F5344CB8AC3E}">
        <p14:creationId xmlns:p14="http://schemas.microsoft.com/office/powerpoint/2010/main" val="381213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2B8F8E9-BAF9-4641-9B55-EF2369BDB3E4}" type="datetimeFigureOut">
              <a:rPr lang="en-AU" smtClean="0"/>
              <a:t>6/09/2022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72762C5-12D2-4951-ACC0-1EE7CDD6D75F}" type="slidenum">
              <a:rPr lang="en-AU" smtClean="0"/>
              <a:t>‹#›</a:t>
            </a:fld>
            <a:endParaRPr lang="en-AU"/>
          </a:p>
        </p:txBody>
      </p:sp>
      <p:pic>
        <p:nvPicPr>
          <p:cNvPr id="7" name="Picture 6">
            <a:extLst>
              <a:ext uri="{FF2B5EF4-FFF2-40B4-BE49-F238E27FC236}">
                <a16:creationId xmlns:a16="http://schemas.microsoft.com/office/drawing/2014/main" id="{71807B59-4820-4C9D-9493-F34C94FBAF18}"/>
              </a:ext>
            </a:extLst>
          </p:cNvPr>
          <p:cNvPicPr>
            <a:picLocks noChangeAspect="1"/>
          </p:cNvPicPr>
          <p:nvPr userDrawn="1"/>
        </p:nvPicPr>
        <p:blipFill>
          <a:blip r:embed="rId2"/>
          <a:stretch>
            <a:fillRect/>
          </a:stretch>
        </p:blipFill>
        <p:spPr>
          <a:xfrm>
            <a:off x="-27759" y="-5734"/>
            <a:ext cx="12239897" cy="844853"/>
          </a:xfrm>
          <a:prstGeom prst="rect">
            <a:avLst/>
          </a:prstGeom>
        </p:spPr>
      </p:pic>
      <p:pic>
        <p:nvPicPr>
          <p:cNvPr id="8" name="Picture 7">
            <a:extLst>
              <a:ext uri="{FF2B5EF4-FFF2-40B4-BE49-F238E27FC236}">
                <a16:creationId xmlns:a16="http://schemas.microsoft.com/office/drawing/2014/main" id="{40C3641F-8481-421E-B909-0E17ED3C06C1}"/>
              </a:ext>
            </a:extLst>
          </p:cNvPr>
          <p:cNvPicPr>
            <a:picLocks noChangeAspect="1"/>
          </p:cNvPicPr>
          <p:nvPr userDrawn="1"/>
        </p:nvPicPr>
        <p:blipFill>
          <a:blip r:embed="rId3"/>
          <a:stretch>
            <a:fillRect/>
          </a:stretch>
        </p:blipFill>
        <p:spPr>
          <a:xfrm>
            <a:off x="971549" y="23813"/>
            <a:ext cx="2476502" cy="792480"/>
          </a:xfrm>
          <a:prstGeom prst="rect">
            <a:avLst/>
          </a:prstGeom>
        </p:spPr>
      </p:pic>
    </p:spTree>
    <p:extLst>
      <p:ext uri="{BB962C8B-B14F-4D97-AF65-F5344CB8AC3E}">
        <p14:creationId xmlns:p14="http://schemas.microsoft.com/office/powerpoint/2010/main" val="336666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2B8F8E9-BAF9-4641-9B55-EF2369BDB3E4}" type="datetimeFigureOut">
              <a:rPr lang="en-AU" smtClean="0"/>
              <a:t>6/09/2022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72762C5-12D2-4951-ACC0-1EE7CDD6D75F}" type="slidenum">
              <a:rPr lang="en-AU" smtClean="0"/>
              <a:t>‹#›</a:t>
            </a:fld>
            <a:endParaRPr lang="en-AU"/>
          </a:p>
        </p:txBody>
      </p:sp>
      <p:pic>
        <p:nvPicPr>
          <p:cNvPr id="7" name="Picture 6">
            <a:extLst>
              <a:ext uri="{FF2B5EF4-FFF2-40B4-BE49-F238E27FC236}">
                <a16:creationId xmlns:a16="http://schemas.microsoft.com/office/drawing/2014/main" id="{4D4E084E-4F48-4F6F-904F-1786BACDC365}"/>
              </a:ext>
            </a:extLst>
          </p:cNvPr>
          <p:cNvPicPr>
            <a:picLocks noChangeAspect="1"/>
          </p:cNvPicPr>
          <p:nvPr userDrawn="1"/>
        </p:nvPicPr>
        <p:blipFill>
          <a:blip r:embed="rId2"/>
          <a:stretch>
            <a:fillRect/>
          </a:stretch>
        </p:blipFill>
        <p:spPr>
          <a:xfrm>
            <a:off x="-27759" y="-5734"/>
            <a:ext cx="12239897" cy="844853"/>
          </a:xfrm>
          <a:prstGeom prst="rect">
            <a:avLst/>
          </a:prstGeom>
        </p:spPr>
      </p:pic>
      <p:pic>
        <p:nvPicPr>
          <p:cNvPr id="8" name="Picture 7">
            <a:extLst>
              <a:ext uri="{FF2B5EF4-FFF2-40B4-BE49-F238E27FC236}">
                <a16:creationId xmlns:a16="http://schemas.microsoft.com/office/drawing/2014/main" id="{6152DE37-B0CC-462A-9B5B-C2C93E8E3740}"/>
              </a:ext>
            </a:extLst>
          </p:cNvPr>
          <p:cNvPicPr>
            <a:picLocks noChangeAspect="1"/>
          </p:cNvPicPr>
          <p:nvPr userDrawn="1"/>
        </p:nvPicPr>
        <p:blipFill>
          <a:blip r:embed="rId3"/>
          <a:stretch>
            <a:fillRect/>
          </a:stretch>
        </p:blipFill>
        <p:spPr>
          <a:xfrm>
            <a:off x="971549" y="23813"/>
            <a:ext cx="2476502" cy="792480"/>
          </a:xfrm>
          <a:prstGeom prst="rect">
            <a:avLst/>
          </a:prstGeom>
        </p:spPr>
      </p:pic>
    </p:spTree>
    <p:extLst>
      <p:ext uri="{BB962C8B-B14F-4D97-AF65-F5344CB8AC3E}">
        <p14:creationId xmlns:p14="http://schemas.microsoft.com/office/powerpoint/2010/main" val="36479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2B8F8E9-BAF9-4641-9B55-EF2369BDB3E4}" type="datetimeFigureOut">
              <a:rPr lang="en-AU" smtClean="0"/>
              <a:t>6/09/2022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72762C5-12D2-4951-ACC0-1EE7CDD6D75F}" type="slidenum">
              <a:rPr lang="en-AU" smtClean="0"/>
              <a:t>‹#›</a:t>
            </a:fld>
            <a:endParaRPr lang="en-AU"/>
          </a:p>
        </p:txBody>
      </p:sp>
      <p:pic>
        <p:nvPicPr>
          <p:cNvPr id="7" name="Picture 6">
            <a:extLst>
              <a:ext uri="{FF2B5EF4-FFF2-40B4-BE49-F238E27FC236}">
                <a16:creationId xmlns:a16="http://schemas.microsoft.com/office/drawing/2014/main" id="{22234174-4ACE-461E-8CAA-9123F1DA67D6}"/>
              </a:ext>
            </a:extLst>
          </p:cNvPr>
          <p:cNvPicPr>
            <a:picLocks noChangeAspect="1"/>
          </p:cNvPicPr>
          <p:nvPr userDrawn="1"/>
        </p:nvPicPr>
        <p:blipFill>
          <a:blip r:embed="rId2"/>
          <a:stretch>
            <a:fillRect/>
          </a:stretch>
        </p:blipFill>
        <p:spPr>
          <a:xfrm>
            <a:off x="-27759" y="-5734"/>
            <a:ext cx="12239897" cy="844853"/>
          </a:xfrm>
          <a:prstGeom prst="rect">
            <a:avLst/>
          </a:prstGeom>
        </p:spPr>
      </p:pic>
      <p:pic>
        <p:nvPicPr>
          <p:cNvPr id="8" name="Picture 7">
            <a:extLst>
              <a:ext uri="{FF2B5EF4-FFF2-40B4-BE49-F238E27FC236}">
                <a16:creationId xmlns:a16="http://schemas.microsoft.com/office/drawing/2014/main" id="{D74C77A7-0E46-45B6-A50E-6911937169C5}"/>
              </a:ext>
            </a:extLst>
          </p:cNvPr>
          <p:cNvPicPr>
            <a:picLocks noChangeAspect="1"/>
          </p:cNvPicPr>
          <p:nvPr userDrawn="1"/>
        </p:nvPicPr>
        <p:blipFill>
          <a:blip r:embed="rId3"/>
          <a:stretch>
            <a:fillRect/>
          </a:stretch>
        </p:blipFill>
        <p:spPr>
          <a:xfrm>
            <a:off x="971549" y="23813"/>
            <a:ext cx="2476502" cy="792480"/>
          </a:xfrm>
          <a:prstGeom prst="rect">
            <a:avLst/>
          </a:prstGeom>
        </p:spPr>
      </p:pic>
    </p:spTree>
    <p:extLst>
      <p:ext uri="{BB962C8B-B14F-4D97-AF65-F5344CB8AC3E}">
        <p14:creationId xmlns:p14="http://schemas.microsoft.com/office/powerpoint/2010/main" val="335424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B8F8E9-BAF9-4641-9B55-EF2369BDB3E4}" type="datetimeFigureOut">
              <a:rPr lang="en-AU" smtClean="0"/>
              <a:t>6/09/2022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72762C5-12D2-4951-ACC0-1EE7CDD6D75F}" type="slidenum">
              <a:rPr lang="en-AU" smtClean="0"/>
              <a:t>‹#›</a:t>
            </a:fld>
            <a:endParaRPr lang="en-AU"/>
          </a:p>
        </p:txBody>
      </p:sp>
      <p:pic>
        <p:nvPicPr>
          <p:cNvPr id="7" name="Picture 6">
            <a:extLst>
              <a:ext uri="{FF2B5EF4-FFF2-40B4-BE49-F238E27FC236}">
                <a16:creationId xmlns:a16="http://schemas.microsoft.com/office/drawing/2014/main" id="{A09C78BC-D3CC-4478-AC6F-0102C29BF2C2}"/>
              </a:ext>
            </a:extLst>
          </p:cNvPr>
          <p:cNvPicPr>
            <a:picLocks noChangeAspect="1"/>
          </p:cNvPicPr>
          <p:nvPr userDrawn="1"/>
        </p:nvPicPr>
        <p:blipFill>
          <a:blip r:embed="rId2"/>
          <a:stretch>
            <a:fillRect/>
          </a:stretch>
        </p:blipFill>
        <p:spPr>
          <a:xfrm>
            <a:off x="-27759" y="-5734"/>
            <a:ext cx="12239897" cy="844853"/>
          </a:xfrm>
          <a:prstGeom prst="rect">
            <a:avLst/>
          </a:prstGeom>
        </p:spPr>
      </p:pic>
      <p:pic>
        <p:nvPicPr>
          <p:cNvPr id="8" name="Picture 7">
            <a:extLst>
              <a:ext uri="{FF2B5EF4-FFF2-40B4-BE49-F238E27FC236}">
                <a16:creationId xmlns:a16="http://schemas.microsoft.com/office/drawing/2014/main" id="{E19C329F-BFEF-4B28-85D1-4BFF7294BE30}"/>
              </a:ext>
            </a:extLst>
          </p:cNvPr>
          <p:cNvPicPr>
            <a:picLocks noChangeAspect="1"/>
          </p:cNvPicPr>
          <p:nvPr userDrawn="1"/>
        </p:nvPicPr>
        <p:blipFill>
          <a:blip r:embed="rId3"/>
          <a:stretch>
            <a:fillRect/>
          </a:stretch>
        </p:blipFill>
        <p:spPr>
          <a:xfrm>
            <a:off x="971549" y="23813"/>
            <a:ext cx="2476502" cy="792480"/>
          </a:xfrm>
          <a:prstGeom prst="rect">
            <a:avLst/>
          </a:prstGeom>
        </p:spPr>
      </p:pic>
    </p:spTree>
    <p:extLst>
      <p:ext uri="{BB962C8B-B14F-4D97-AF65-F5344CB8AC3E}">
        <p14:creationId xmlns:p14="http://schemas.microsoft.com/office/powerpoint/2010/main" val="393626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2B8F8E9-BAF9-4641-9B55-EF2369BDB3E4}" type="datetimeFigureOut">
              <a:rPr lang="en-AU" smtClean="0"/>
              <a:t>6/09/2022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72762C5-12D2-4951-ACC0-1EE7CDD6D75F}" type="slidenum">
              <a:rPr lang="en-AU" smtClean="0"/>
              <a:t>‹#›</a:t>
            </a:fld>
            <a:endParaRPr lang="en-AU"/>
          </a:p>
        </p:txBody>
      </p:sp>
      <p:pic>
        <p:nvPicPr>
          <p:cNvPr id="8" name="Picture 7">
            <a:extLst>
              <a:ext uri="{FF2B5EF4-FFF2-40B4-BE49-F238E27FC236}">
                <a16:creationId xmlns:a16="http://schemas.microsoft.com/office/drawing/2014/main" id="{2498D206-320A-4F3C-BFBA-AB538DAD17EC}"/>
              </a:ext>
            </a:extLst>
          </p:cNvPr>
          <p:cNvPicPr>
            <a:picLocks noChangeAspect="1"/>
          </p:cNvPicPr>
          <p:nvPr userDrawn="1"/>
        </p:nvPicPr>
        <p:blipFill>
          <a:blip r:embed="rId2"/>
          <a:stretch>
            <a:fillRect/>
          </a:stretch>
        </p:blipFill>
        <p:spPr>
          <a:xfrm>
            <a:off x="-27759" y="-5734"/>
            <a:ext cx="12239897" cy="844853"/>
          </a:xfrm>
          <a:prstGeom prst="rect">
            <a:avLst/>
          </a:prstGeom>
        </p:spPr>
      </p:pic>
      <p:pic>
        <p:nvPicPr>
          <p:cNvPr id="9" name="Picture 8">
            <a:extLst>
              <a:ext uri="{FF2B5EF4-FFF2-40B4-BE49-F238E27FC236}">
                <a16:creationId xmlns:a16="http://schemas.microsoft.com/office/drawing/2014/main" id="{DD8FE2EE-1E66-448E-BEDD-B05219914AE2}"/>
              </a:ext>
            </a:extLst>
          </p:cNvPr>
          <p:cNvPicPr>
            <a:picLocks noChangeAspect="1"/>
          </p:cNvPicPr>
          <p:nvPr userDrawn="1"/>
        </p:nvPicPr>
        <p:blipFill>
          <a:blip r:embed="rId3"/>
          <a:stretch>
            <a:fillRect/>
          </a:stretch>
        </p:blipFill>
        <p:spPr>
          <a:xfrm>
            <a:off x="971549" y="23813"/>
            <a:ext cx="2476502" cy="792480"/>
          </a:xfrm>
          <a:prstGeom prst="rect">
            <a:avLst/>
          </a:prstGeom>
        </p:spPr>
      </p:pic>
    </p:spTree>
    <p:extLst>
      <p:ext uri="{BB962C8B-B14F-4D97-AF65-F5344CB8AC3E}">
        <p14:creationId xmlns:p14="http://schemas.microsoft.com/office/powerpoint/2010/main" val="400205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2B8F8E9-BAF9-4641-9B55-EF2369BDB3E4}" type="datetimeFigureOut">
              <a:rPr lang="en-AU" smtClean="0"/>
              <a:t>6/09/2022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72762C5-12D2-4951-ACC0-1EE7CDD6D75F}" type="slidenum">
              <a:rPr lang="en-AU" smtClean="0"/>
              <a:t>‹#›</a:t>
            </a:fld>
            <a:endParaRPr lang="en-AU"/>
          </a:p>
        </p:txBody>
      </p:sp>
      <p:pic>
        <p:nvPicPr>
          <p:cNvPr id="10" name="Picture 9">
            <a:extLst>
              <a:ext uri="{FF2B5EF4-FFF2-40B4-BE49-F238E27FC236}">
                <a16:creationId xmlns:a16="http://schemas.microsoft.com/office/drawing/2014/main" id="{3BA22B7D-8852-433D-BBF1-144FE272165E}"/>
              </a:ext>
            </a:extLst>
          </p:cNvPr>
          <p:cNvPicPr>
            <a:picLocks noChangeAspect="1"/>
          </p:cNvPicPr>
          <p:nvPr userDrawn="1"/>
        </p:nvPicPr>
        <p:blipFill>
          <a:blip r:embed="rId2"/>
          <a:stretch>
            <a:fillRect/>
          </a:stretch>
        </p:blipFill>
        <p:spPr>
          <a:xfrm>
            <a:off x="-27759" y="-5734"/>
            <a:ext cx="12239897" cy="844853"/>
          </a:xfrm>
          <a:prstGeom prst="rect">
            <a:avLst/>
          </a:prstGeom>
        </p:spPr>
      </p:pic>
      <p:pic>
        <p:nvPicPr>
          <p:cNvPr id="11" name="Picture 10">
            <a:extLst>
              <a:ext uri="{FF2B5EF4-FFF2-40B4-BE49-F238E27FC236}">
                <a16:creationId xmlns:a16="http://schemas.microsoft.com/office/drawing/2014/main" id="{EA4FCEB2-3D83-4873-943D-C3B8F67A1FFD}"/>
              </a:ext>
            </a:extLst>
          </p:cNvPr>
          <p:cNvPicPr>
            <a:picLocks noChangeAspect="1"/>
          </p:cNvPicPr>
          <p:nvPr userDrawn="1"/>
        </p:nvPicPr>
        <p:blipFill>
          <a:blip r:embed="rId3"/>
          <a:stretch>
            <a:fillRect/>
          </a:stretch>
        </p:blipFill>
        <p:spPr>
          <a:xfrm>
            <a:off x="971549" y="23813"/>
            <a:ext cx="2476502" cy="792480"/>
          </a:xfrm>
          <a:prstGeom prst="rect">
            <a:avLst/>
          </a:prstGeom>
        </p:spPr>
      </p:pic>
    </p:spTree>
    <p:extLst>
      <p:ext uri="{BB962C8B-B14F-4D97-AF65-F5344CB8AC3E}">
        <p14:creationId xmlns:p14="http://schemas.microsoft.com/office/powerpoint/2010/main" val="20912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2B8F8E9-BAF9-4641-9B55-EF2369BDB3E4}" type="datetimeFigureOut">
              <a:rPr lang="en-AU" smtClean="0"/>
              <a:t>6/09/2022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72762C5-12D2-4951-ACC0-1EE7CDD6D75F}" type="slidenum">
              <a:rPr lang="en-AU" smtClean="0"/>
              <a:t>‹#›</a:t>
            </a:fld>
            <a:endParaRPr lang="en-AU"/>
          </a:p>
        </p:txBody>
      </p:sp>
      <p:pic>
        <p:nvPicPr>
          <p:cNvPr id="6" name="Picture 5">
            <a:extLst>
              <a:ext uri="{FF2B5EF4-FFF2-40B4-BE49-F238E27FC236}">
                <a16:creationId xmlns:a16="http://schemas.microsoft.com/office/drawing/2014/main" id="{D586231B-766B-4E87-8A82-8DDAAA2AB24B}"/>
              </a:ext>
            </a:extLst>
          </p:cNvPr>
          <p:cNvPicPr>
            <a:picLocks noChangeAspect="1"/>
          </p:cNvPicPr>
          <p:nvPr userDrawn="1"/>
        </p:nvPicPr>
        <p:blipFill>
          <a:blip r:embed="rId2"/>
          <a:stretch>
            <a:fillRect/>
          </a:stretch>
        </p:blipFill>
        <p:spPr>
          <a:xfrm>
            <a:off x="-27759" y="-5734"/>
            <a:ext cx="12239897" cy="844853"/>
          </a:xfrm>
          <a:prstGeom prst="rect">
            <a:avLst/>
          </a:prstGeom>
        </p:spPr>
      </p:pic>
      <p:pic>
        <p:nvPicPr>
          <p:cNvPr id="7" name="Picture 6">
            <a:extLst>
              <a:ext uri="{FF2B5EF4-FFF2-40B4-BE49-F238E27FC236}">
                <a16:creationId xmlns:a16="http://schemas.microsoft.com/office/drawing/2014/main" id="{712C20DD-7BAF-4A88-93A6-1E2135905C78}"/>
              </a:ext>
            </a:extLst>
          </p:cNvPr>
          <p:cNvPicPr>
            <a:picLocks noChangeAspect="1"/>
          </p:cNvPicPr>
          <p:nvPr userDrawn="1"/>
        </p:nvPicPr>
        <p:blipFill>
          <a:blip r:embed="rId3"/>
          <a:stretch>
            <a:fillRect/>
          </a:stretch>
        </p:blipFill>
        <p:spPr>
          <a:xfrm>
            <a:off x="971549" y="23813"/>
            <a:ext cx="2476502" cy="792480"/>
          </a:xfrm>
          <a:prstGeom prst="rect">
            <a:avLst/>
          </a:prstGeom>
        </p:spPr>
      </p:pic>
    </p:spTree>
    <p:extLst>
      <p:ext uri="{BB962C8B-B14F-4D97-AF65-F5344CB8AC3E}">
        <p14:creationId xmlns:p14="http://schemas.microsoft.com/office/powerpoint/2010/main" val="317200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8F8E9-BAF9-4641-9B55-EF2369BDB3E4}" type="datetimeFigureOut">
              <a:rPr lang="en-AU" smtClean="0"/>
              <a:t>6/09/2022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72762C5-12D2-4951-ACC0-1EE7CDD6D75F}" type="slidenum">
              <a:rPr lang="en-AU" smtClean="0"/>
              <a:t>‹#›</a:t>
            </a:fld>
            <a:endParaRPr lang="en-AU"/>
          </a:p>
        </p:txBody>
      </p:sp>
      <p:pic>
        <p:nvPicPr>
          <p:cNvPr id="5" name="Picture 4">
            <a:extLst>
              <a:ext uri="{FF2B5EF4-FFF2-40B4-BE49-F238E27FC236}">
                <a16:creationId xmlns:a16="http://schemas.microsoft.com/office/drawing/2014/main" id="{495FC180-E841-46C0-96CA-C31473AD659D}"/>
              </a:ext>
            </a:extLst>
          </p:cNvPr>
          <p:cNvPicPr>
            <a:picLocks noChangeAspect="1"/>
          </p:cNvPicPr>
          <p:nvPr userDrawn="1"/>
        </p:nvPicPr>
        <p:blipFill>
          <a:blip r:embed="rId2"/>
          <a:stretch>
            <a:fillRect/>
          </a:stretch>
        </p:blipFill>
        <p:spPr>
          <a:xfrm>
            <a:off x="-27759" y="-5734"/>
            <a:ext cx="12239897" cy="844853"/>
          </a:xfrm>
          <a:prstGeom prst="rect">
            <a:avLst/>
          </a:prstGeom>
        </p:spPr>
      </p:pic>
      <p:pic>
        <p:nvPicPr>
          <p:cNvPr id="6" name="Picture 5">
            <a:extLst>
              <a:ext uri="{FF2B5EF4-FFF2-40B4-BE49-F238E27FC236}">
                <a16:creationId xmlns:a16="http://schemas.microsoft.com/office/drawing/2014/main" id="{19F64B5D-7977-458D-A689-BDDA430E2D4D}"/>
              </a:ext>
            </a:extLst>
          </p:cNvPr>
          <p:cNvPicPr>
            <a:picLocks noChangeAspect="1"/>
          </p:cNvPicPr>
          <p:nvPr userDrawn="1"/>
        </p:nvPicPr>
        <p:blipFill>
          <a:blip r:embed="rId3"/>
          <a:stretch>
            <a:fillRect/>
          </a:stretch>
        </p:blipFill>
        <p:spPr>
          <a:xfrm>
            <a:off x="971549" y="23813"/>
            <a:ext cx="2476502" cy="792480"/>
          </a:xfrm>
          <a:prstGeom prst="rect">
            <a:avLst/>
          </a:prstGeom>
        </p:spPr>
      </p:pic>
    </p:spTree>
    <p:extLst>
      <p:ext uri="{BB962C8B-B14F-4D97-AF65-F5344CB8AC3E}">
        <p14:creationId xmlns:p14="http://schemas.microsoft.com/office/powerpoint/2010/main" val="361233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8F8E9-BAF9-4641-9B55-EF2369BDB3E4}" type="datetimeFigureOut">
              <a:rPr lang="en-AU" smtClean="0"/>
              <a:t>6/09/2022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72762C5-12D2-4951-ACC0-1EE7CDD6D75F}" type="slidenum">
              <a:rPr lang="en-AU" smtClean="0"/>
              <a:t>‹#›</a:t>
            </a:fld>
            <a:endParaRPr lang="en-AU"/>
          </a:p>
        </p:txBody>
      </p:sp>
      <p:pic>
        <p:nvPicPr>
          <p:cNvPr id="8" name="Picture 7">
            <a:extLst>
              <a:ext uri="{FF2B5EF4-FFF2-40B4-BE49-F238E27FC236}">
                <a16:creationId xmlns:a16="http://schemas.microsoft.com/office/drawing/2014/main" id="{7C291942-7820-45CC-A620-46673FE0A9A7}"/>
              </a:ext>
            </a:extLst>
          </p:cNvPr>
          <p:cNvPicPr>
            <a:picLocks noChangeAspect="1"/>
          </p:cNvPicPr>
          <p:nvPr userDrawn="1"/>
        </p:nvPicPr>
        <p:blipFill>
          <a:blip r:embed="rId2"/>
          <a:stretch>
            <a:fillRect/>
          </a:stretch>
        </p:blipFill>
        <p:spPr>
          <a:xfrm>
            <a:off x="-27759" y="-5734"/>
            <a:ext cx="12239897" cy="844853"/>
          </a:xfrm>
          <a:prstGeom prst="rect">
            <a:avLst/>
          </a:prstGeom>
        </p:spPr>
      </p:pic>
      <p:pic>
        <p:nvPicPr>
          <p:cNvPr id="9" name="Picture 8">
            <a:extLst>
              <a:ext uri="{FF2B5EF4-FFF2-40B4-BE49-F238E27FC236}">
                <a16:creationId xmlns:a16="http://schemas.microsoft.com/office/drawing/2014/main" id="{00D9647B-7B95-4697-9C94-C4A3916CC413}"/>
              </a:ext>
            </a:extLst>
          </p:cNvPr>
          <p:cNvPicPr>
            <a:picLocks noChangeAspect="1"/>
          </p:cNvPicPr>
          <p:nvPr userDrawn="1"/>
        </p:nvPicPr>
        <p:blipFill>
          <a:blip r:embed="rId3"/>
          <a:stretch>
            <a:fillRect/>
          </a:stretch>
        </p:blipFill>
        <p:spPr>
          <a:xfrm>
            <a:off x="971549" y="23813"/>
            <a:ext cx="2476502" cy="792480"/>
          </a:xfrm>
          <a:prstGeom prst="rect">
            <a:avLst/>
          </a:prstGeom>
        </p:spPr>
      </p:pic>
    </p:spTree>
    <p:extLst>
      <p:ext uri="{BB962C8B-B14F-4D97-AF65-F5344CB8AC3E}">
        <p14:creationId xmlns:p14="http://schemas.microsoft.com/office/powerpoint/2010/main" val="271934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8F8E9-BAF9-4641-9B55-EF2369BDB3E4}" type="datetimeFigureOut">
              <a:rPr lang="en-AU" smtClean="0"/>
              <a:t>6/09/2022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72762C5-12D2-4951-ACC0-1EE7CDD6D75F}" type="slidenum">
              <a:rPr lang="en-AU" smtClean="0"/>
              <a:t>‹#›</a:t>
            </a:fld>
            <a:endParaRPr lang="en-AU"/>
          </a:p>
        </p:txBody>
      </p:sp>
      <p:pic>
        <p:nvPicPr>
          <p:cNvPr id="8" name="Picture 7">
            <a:extLst>
              <a:ext uri="{FF2B5EF4-FFF2-40B4-BE49-F238E27FC236}">
                <a16:creationId xmlns:a16="http://schemas.microsoft.com/office/drawing/2014/main" id="{C794DCB7-C0AA-41C1-A6F6-7719874E0DFE}"/>
              </a:ext>
            </a:extLst>
          </p:cNvPr>
          <p:cNvPicPr>
            <a:picLocks noChangeAspect="1"/>
          </p:cNvPicPr>
          <p:nvPr userDrawn="1"/>
        </p:nvPicPr>
        <p:blipFill>
          <a:blip r:embed="rId2"/>
          <a:stretch>
            <a:fillRect/>
          </a:stretch>
        </p:blipFill>
        <p:spPr>
          <a:xfrm>
            <a:off x="-27759" y="-5734"/>
            <a:ext cx="12239897" cy="844853"/>
          </a:xfrm>
          <a:prstGeom prst="rect">
            <a:avLst/>
          </a:prstGeom>
        </p:spPr>
      </p:pic>
      <p:pic>
        <p:nvPicPr>
          <p:cNvPr id="9" name="Picture 8">
            <a:extLst>
              <a:ext uri="{FF2B5EF4-FFF2-40B4-BE49-F238E27FC236}">
                <a16:creationId xmlns:a16="http://schemas.microsoft.com/office/drawing/2014/main" id="{E177F6BC-AC86-40E1-99ED-6819D5262860}"/>
              </a:ext>
            </a:extLst>
          </p:cNvPr>
          <p:cNvPicPr>
            <a:picLocks noChangeAspect="1"/>
          </p:cNvPicPr>
          <p:nvPr userDrawn="1"/>
        </p:nvPicPr>
        <p:blipFill>
          <a:blip r:embed="rId3"/>
          <a:stretch>
            <a:fillRect/>
          </a:stretch>
        </p:blipFill>
        <p:spPr>
          <a:xfrm>
            <a:off x="971549" y="23813"/>
            <a:ext cx="2476502" cy="792480"/>
          </a:xfrm>
          <a:prstGeom prst="rect">
            <a:avLst/>
          </a:prstGeom>
        </p:spPr>
      </p:pic>
    </p:spTree>
    <p:extLst>
      <p:ext uri="{BB962C8B-B14F-4D97-AF65-F5344CB8AC3E}">
        <p14:creationId xmlns:p14="http://schemas.microsoft.com/office/powerpoint/2010/main" val="210468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8F8E9-BAF9-4641-9B55-EF2369BDB3E4}" type="datetimeFigureOut">
              <a:rPr lang="en-AU" smtClean="0"/>
              <a:t>6/09/2022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762C5-12D2-4951-ACC0-1EE7CDD6D75F}" type="slidenum">
              <a:rPr lang="en-AU" smtClean="0"/>
              <a:t>‹#›</a:t>
            </a:fld>
            <a:endParaRPr lang="en-AU"/>
          </a:p>
        </p:txBody>
      </p:sp>
      <p:sp>
        <p:nvSpPr>
          <p:cNvPr id="7" name="Rectangle 6">
            <a:extLst>
              <a:ext uri="{FF2B5EF4-FFF2-40B4-BE49-F238E27FC236}">
                <a16:creationId xmlns:a16="http://schemas.microsoft.com/office/drawing/2014/main" id="{C975AE3A-5A8A-4148-8180-2F2F2E5E3D54}"/>
              </a:ext>
            </a:extLst>
          </p:cNvPr>
          <p:cNvSpPr/>
          <p:nvPr userDrawn="1"/>
        </p:nvSpPr>
        <p:spPr>
          <a:xfrm>
            <a:off x="0" y="6018415"/>
            <a:ext cx="12192000" cy="853253"/>
          </a:xfrm>
          <a:prstGeom prst="rect">
            <a:avLst/>
          </a:prstGeom>
          <a:solidFill>
            <a:srgbClr val="40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31D138F8-13D7-4DBC-9E8C-65AF99D83441}"/>
              </a:ext>
            </a:extLst>
          </p:cNvPr>
          <p:cNvPicPr>
            <a:picLocks noChangeAspect="1"/>
          </p:cNvPicPr>
          <p:nvPr userDrawn="1"/>
        </p:nvPicPr>
        <p:blipFill>
          <a:blip r:embed="rId13"/>
          <a:stretch>
            <a:fillRect/>
          </a:stretch>
        </p:blipFill>
        <p:spPr>
          <a:xfrm>
            <a:off x="4752975" y="6085464"/>
            <a:ext cx="2686050" cy="686998"/>
          </a:xfrm>
          <a:prstGeom prst="rect">
            <a:avLst/>
          </a:prstGeom>
        </p:spPr>
      </p:pic>
      <p:sp>
        <p:nvSpPr>
          <p:cNvPr id="12" name="Rectangle 11">
            <a:extLst>
              <a:ext uri="{FF2B5EF4-FFF2-40B4-BE49-F238E27FC236}">
                <a16:creationId xmlns:a16="http://schemas.microsoft.com/office/drawing/2014/main" id="{91E68937-F7F6-9FB1-A420-D9AC46397525}"/>
              </a:ext>
            </a:extLst>
          </p:cNvPr>
          <p:cNvSpPr/>
          <p:nvPr userDrawn="1"/>
        </p:nvSpPr>
        <p:spPr>
          <a:xfrm>
            <a:off x="4494306" y="6018414"/>
            <a:ext cx="1703294" cy="853253"/>
          </a:xfrm>
          <a:prstGeom prst="rect">
            <a:avLst/>
          </a:prstGeom>
          <a:solidFill>
            <a:srgbClr val="40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pic>
        <p:nvPicPr>
          <p:cNvPr id="10" name="Picture 9" descr="Text&#10;&#10;Description automatically generated">
            <a:extLst>
              <a:ext uri="{FF2B5EF4-FFF2-40B4-BE49-F238E27FC236}">
                <a16:creationId xmlns:a16="http://schemas.microsoft.com/office/drawing/2014/main" id="{2E26E647-4B29-C45A-B864-C7C5D75EDA7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866303" y="6118075"/>
            <a:ext cx="838709" cy="654386"/>
          </a:xfrm>
          <a:prstGeom prst="rect">
            <a:avLst/>
          </a:prstGeom>
        </p:spPr>
      </p:pic>
    </p:spTree>
    <p:extLst>
      <p:ext uri="{BB962C8B-B14F-4D97-AF65-F5344CB8AC3E}">
        <p14:creationId xmlns:p14="http://schemas.microsoft.com/office/powerpoint/2010/main" val="3469807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hyperlink" Target="https://cracksintheice.org.au/using-ice-with-other-drug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cracksintheice.org.au/families-friends/starting-the-convers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hyperlink" Target="https://cracksintheice.org.au/health-professionals/quick-tips-for-managing-and-working-with-clients" TargetMode="External"/><Relationship Id="rId4" Type="http://schemas.openxmlformats.org/officeDocument/2006/relationships/hyperlink" Target="https://cracksintheice.org.au/quick-tips/managing-a-client-who-is-angry-or-aggressiv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comorbidityguidelines.org.au/" TargetMode="External"/><Relationship Id="rId4" Type="http://schemas.openxmlformats.org/officeDocument/2006/relationships/hyperlink" Target="https://cracksintheice.org.au/quick-tips/managing-a-client-who-is-angry-or-aggressiv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comorbidityguidelines.org.a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image" Target="../media/image32.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cracksintheice.org.au/schools/tools-for-parents" TargetMode="Externa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hyperlink" Target="https://cracksintheice.org.au/when-and-where-do-i-get-help"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3.emf"/><Relationship Id="rId4" Type="http://schemas.openxmlformats.org/officeDocument/2006/relationships/hyperlink" Target="https://cracksintheice.org.au/families-friends/starting-the-convers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cracksintheice.org.au/families-friends/what-type-of-help-is-available" TargetMode="External"/><Relationship Id="rId4" Type="http://schemas.openxmlformats.org/officeDocument/2006/relationships/hyperlink" Target="https://cracksintheice.org.au/schools/tools-for-parent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cracksintheice.org.au/webinar" TargetMode="External"/><Relationship Id="rId13" Type="http://schemas.openxmlformats.org/officeDocument/2006/relationships/image" Target="../media/image40.emf"/><Relationship Id="rId3" Type="http://schemas.openxmlformats.org/officeDocument/2006/relationships/image" Target="../media/image9.png"/><Relationship Id="rId7" Type="http://schemas.openxmlformats.org/officeDocument/2006/relationships/hyperlink" Target="https://cracksintheice.org.au/subscribe" TargetMode="External"/><Relationship Id="rId12" Type="http://schemas.openxmlformats.org/officeDocument/2006/relationships/image" Target="../media/image39.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play.google.com/store/apps/details?id=com.crems.cracksintheice" TargetMode="External"/><Relationship Id="rId11" Type="http://schemas.openxmlformats.org/officeDocument/2006/relationships/image" Target="../media/image38.emf"/><Relationship Id="rId5" Type="http://schemas.openxmlformats.org/officeDocument/2006/relationships/hyperlink" Target="https://itunes.apple.com/us/app/cracks-in-the-ice/id1278036977?mt=8" TargetMode="External"/><Relationship Id="rId15" Type="http://schemas.openxmlformats.org/officeDocument/2006/relationships/image" Target="../media/image42.jpeg"/><Relationship Id="rId10" Type="http://schemas.openxmlformats.org/officeDocument/2006/relationships/hyperlink" Target="https://twitter.com/cracksintheice" TargetMode="External"/><Relationship Id="rId4" Type="http://schemas.openxmlformats.org/officeDocument/2006/relationships/hyperlink" Target="http://www.cracksintheice.org.au/" TargetMode="External"/><Relationship Id="rId9" Type="http://schemas.openxmlformats.org/officeDocument/2006/relationships/hyperlink" Target="https://www.facebook.com/cracksintheice/" TargetMode="External"/><Relationship Id="rId14"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hyperlink" Target="https://cracksintheice.org.au/what-is-i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hyperlink" Target="https://cracksintheice.org.au/why-do-people-use-i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cracksintheice.org.au/how-does-ice-wor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9.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hyperlink" Target="https://cracksintheice.org.au/mental-health-effects" TargetMode="Externa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 y="821216"/>
            <a:ext cx="12192000" cy="519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6513" y="839668"/>
            <a:ext cx="1761676" cy="517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613" t="5782" r="1"/>
          <a:stretch/>
        </p:blipFill>
        <p:spPr>
          <a:xfrm>
            <a:off x="1834657" y="900485"/>
            <a:ext cx="8591856" cy="5117848"/>
          </a:xfrm>
          <a:prstGeom prst="rect">
            <a:avLst/>
          </a:prstGeom>
        </p:spPr>
      </p:pic>
      <p:sp>
        <p:nvSpPr>
          <p:cNvPr id="18" name="TextBox 17"/>
          <p:cNvSpPr txBox="1"/>
          <p:nvPr/>
        </p:nvSpPr>
        <p:spPr>
          <a:xfrm>
            <a:off x="3144665" y="5418169"/>
            <a:ext cx="5895048" cy="400110"/>
          </a:xfrm>
          <a:prstGeom prst="rect">
            <a:avLst/>
          </a:prstGeom>
          <a:noFill/>
        </p:spPr>
        <p:txBody>
          <a:bodyPr wrap="square" rtlCol="0">
            <a:spAutoFit/>
          </a:bodyPr>
          <a:lstStyle/>
          <a:p>
            <a:pPr algn="ctr"/>
            <a:r>
              <a:rPr lang="en-AU" sz="2000" b="1" dirty="0" err="1">
                <a:latin typeface="Open Sans" panose="020B0606030504020204" pitchFamily="34" charset="0"/>
                <a:ea typeface="Open Sans" panose="020B0606030504020204" pitchFamily="34" charset="0"/>
                <a:cs typeface="Open Sans" panose="020B0606030504020204" pitchFamily="34" charset="0"/>
              </a:rPr>
              <a:t>cracksintheice.org.au</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DAEB1DE4-FFCB-41EA-BD9E-9E0CB2540F03}"/>
              </a:ext>
            </a:extLst>
          </p:cNvPr>
          <p:cNvPicPr>
            <a:picLocks noChangeAspect="1"/>
          </p:cNvPicPr>
          <p:nvPr/>
        </p:nvPicPr>
        <p:blipFill>
          <a:blip r:embed="rId5"/>
          <a:stretch>
            <a:fillRect/>
          </a:stretch>
        </p:blipFill>
        <p:spPr>
          <a:xfrm>
            <a:off x="9947283" y="100731"/>
            <a:ext cx="268912" cy="262774"/>
          </a:xfrm>
          <a:prstGeom prst="rect">
            <a:avLst/>
          </a:prstGeom>
        </p:spPr>
      </p:pic>
      <p:pic>
        <p:nvPicPr>
          <p:cNvPr id="3" name="Picture 2">
            <a:extLst>
              <a:ext uri="{FF2B5EF4-FFF2-40B4-BE49-F238E27FC236}">
                <a16:creationId xmlns:a16="http://schemas.microsoft.com/office/drawing/2014/main" id="{C382A10B-482B-4746-B7FB-FAB35A01A5E6}"/>
              </a:ext>
            </a:extLst>
          </p:cNvPr>
          <p:cNvPicPr>
            <a:picLocks noChangeAspect="1"/>
          </p:cNvPicPr>
          <p:nvPr/>
        </p:nvPicPr>
        <p:blipFill>
          <a:blip r:embed="rId6"/>
          <a:stretch>
            <a:fillRect/>
          </a:stretch>
        </p:blipFill>
        <p:spPr>
          <a:xfrm>
            <a:off x="9947282" y="473067"/>
            <a:ext cx="262773" cy="262774"/>
          </a:xfrm>
          <a:prstGeom prst="rect">
            <a:avLst/>
          </a:prstGeom>
        </p:spPr>
      </p:pic>
      <p:sp>
        <p:nvSpPr>
          <p:cNvPr id="4" name="TextBox 3">
            <a:extLst>
              <a:ext uri="{FF2B5EF4-FFF2-40B4-BE49-F238E27FC236}">
                <a16:creationId xmlns:a16="http://schemas.microsoft.com/office/drawing/2014/main" id="{983D4B1C-DAE5-4E18-99D1-91A509C20E1A}"/>
              </a:ext>
            </a:extLst>
          </p:cNvPr>
          <p:cNvSpPr txBox="1"/>
          <p:nvPr/>
        </p:nvSpPr>
        <p:spPr>
          <a:xfrm>
            <a:off x="10216195" y="67590"/>
            <a:ext cx="1725857" cy="338554"/>
          </a:xfrm>
          <a:prstGeom prst="rect">
            <a:avLst/>
          </a:prstGeom>
          <a:noFill/>
        </p:spPr>
        <p:txBody>
          <a:bodyPr wrap="none" rtlCol="0">
            <a:spAutoFit/>
          </a:bodyPr>
          <a:lstStyle/>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Cracks in the ice</a:t>
            </a:r>
            <a:endPar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4705E7DA-AD91-41C4-861A-1E4F62EEA1E9}"/>
              </a:ext>
            </a:extLst>
          </p:cNvPr>
          <p:cNvSpPr txBox="1"/>
          <p:nvPr/>
        </p:nvSpPr>
        <p:spPr>
          <a:xfrm>
            <a:off x="10216195" y="415739"/>
            <a:ext cx="1719445" cy="338554"/>
          </a:xfrm>
          <a:prstGeom prst="rect">
            <a:avLst/>
          </a:prstGeom>
          <a:noFill/>
        </p:spPr>
        <p:txBody>
          <a:bodyPr wrap="none" rtlCol="0">
            <a:spAutoFit/>
          </a:bodyPr>
          <a:lstStyle/>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cracksintheice</a:t>
            </a:r>
            <a:endPar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065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US" sz="2000" b="1" dirty="0">
                <a:solidFill>
                  <a:schemeClr val="bg1"/>
                </a:solidFill>
                <a:latin typeface="Jaldi" panose="020F0504030202060203" pitchFamily="34" charset="0"/>
                <a:cs typeface="Jaldi" panose="020F0504030202060203" pitchFamily="34" charset="0"/>
              </a:rPr>
              <a:t>WHAT HAPPENS WHEN YOU USE ICE WITH OTHER DRUGS?</a:t>
            </a:r>
            <a:endParaRPr lang="en-AU" sz="2000" b="1" dirty="0">
              <a:solidFill>
                <a:schemeClr val="bg1"/>
              </a:solidFill>
              <a:latin typeface="Jaldi" panose="020F0504030202060203" pitchFamily="34" charset="0"/>
              <a:cs typeface="Jaldi" panose="020F0504030202060203" pitchFamily="34" charset="0"/>
            </a:endParaRPr>
          </a:p>
        </p:txBody>
      </p:sp>
      <p:sp>
        <p:nvSpPr>
          <p:cNvPr id="13" name="Rectangle: Rounded Corners 12">
            <a:hlinkClick r:id="rId4"/>
            <a:extLst>
              <a:ext uri="{FF2B5EF4-FFF2-40B4-BE49-F238E27FC236}">
                <a16:creationId xmlns:a16="http://schemas.microsoft.com/office/drawing/2014/main" id="{D801BE9B-83E6-48F4-A53C-A85DCB795F29}"/>
              </a:ext>
            </a:extLst>
          </p:cNvPr>
          <p:cNvSpPr/>
          <p:nvPr/>
        </p:nvSpPr>
        <p:spPr>
          <a:xfrm>
            <a:off x="7190441" y="3862407"/>
            <a:ext cx="3330722" cy="592380"/>
          </a:xfrm>
          <a:prstGeom prst="roundRect">
            <a:avLst/>
          </a:prstGeom>
          <a:solidFill>
            <a:srgbClr val="ECA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Subtitle 2">
            <a:extLst>
              <a:ext uri="{FF2B5EF4-FFF2-40B4-BE49-F238E27FC236}">
                <a16:creationId xmlns:a16="http://schemas.microsoft.com/office/drawing/2014/main" id="{E64740A0-A4A8-49E5-AA39-1677979848D7}"/>
              </a:ext>
            </a:extLst>
          </p:cNvPr>
          <p:cNvSpPr txBox="1">
            <a:spLocks/>
          </p:cNvSpPr>
          <p:nvPr/>
        </p:nvSpPr>
        <p:spPr>
          <a:xfrm>
            <a:off x="7190440" y="4017603"/>
            <a:ext cx="3330723" cy="2811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hlinkClick r:id="rId4"/>
              </a:rPr>
              <a:t>USING ICE WITH OTHER DRUGS</a:t>
            </a:r>
            <a:endParaRPr lang="en-AU"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9591E205-3BAE-41B5-B67E-58C5760EE96B}"/>
              </a:ext>
            </a:extLst>
          </p:cNvPr>
          <p:cNvPicPr>
            <a:picLocks noChangeAspect="1"/>
          </p:cNvPicPr>
          <p:nvPr/>
        </p:nvPicPr>
        <p:blipFill>
          <a:blip r:embed="rId5"/>
          <a:stretch>
            <a:fillRect/>
          </a:stretch>
        </p:blipFill>
        <p:spPr>
          <a:xfrm>
            <a:off x="1644785" y="1580430"/>
            <a:ext cx="8719962" cy="1011416"/>
          </a:xfrm>
          <a:prstGeom prst="rect">
            <a:avLst/>
          </a:prstGeom>
        </p:spPr>
      </p:pic>
      <p:sp>
        <p:nvSpPr>
          <p:cNvPr id="10" name="TextBox 9">
            <a:extLst>
              <a:ext uri="{FF2B5EF4-FFF2-40B4-BE49-F238E27FC236}">
                <a16:creationId xmlns:a16="http://schemas.microsoft.com/office/drawing/2014/main" id="{E903B784-D36D-4DE0-946F-C7EF72B0826E}"/>
              </a:ext>
            </a:extLst>
          </p:cNvPr>
          <p:cNvSpPr txBox="1"/>
          <p:nvPr/>
        </p:nvSpPr>
        <p:spPr>
          <a:xfrm>
            <a:off x="1735301" y="1670640"/>
            <a:ext cx="8538212" cy="830997"/>
          </a:xfrm>
          <a:prstGeom prst="rect">
            <a:avLst/>
          </a:prstGeom>
          <a:noFill/>
        </p:spPr>
        <p:txBody>
          <a:bodyPr wrap="square" rtlCol="0">
            <a:spAutoFit/>
          </a:bodyPr>
          <a:lstStyle/>
          <a:p>
            <a:r>
              <a:rPr lang="en-AU" sz="1600" dirty="0">
                <a:latin typeface="Open Sans" panose="020B0606030504020204" pitchFamily="34" charset="0"/>
                <a:ea typeface="Open Sans" panose="020B0606030504020204" pitchFamily="34" charset="0"/>
                <a:cs typeface="Open Sans" panose="020B0606030504020204" pitchFamily="34" charset="0"/>
              </a:rPr>
              <a:t>Combining ice with other drugs carries extra risks and makes its use even more dangerous. The more drugs a person takes (or is affected by) at a time, the more chance there is of something going wrong.</a:t>
            </a:r>
          </a:p>
        </p:txBody>
      </p:sp>
      <p:pic>
        <p:nvPicPr>
          <p:cNvPr id="3" name="Picture 2">
            <a:extLst>
              <a:ext uri="{FF2B5EF4-FFF2-40B4-BE49-F238E27FC236}">
                <a16:creationId xmlns:a16="http://schemas.microsoft.com/office/drawing/2014/main" id="{189BEC5F-2D16-4A48-BBEC-BB7450B2550E}"/>
              </a:ext>
            </a:extLst>
          </p:cNvPr>
          <p:cNvPicPr>
            <a:picLocks noChangeAspect="1"/>
          </p:cNvPicPr>
          <p:nvPr/>
        </p:nvPicPr>
        <p:blipFill>
          <a:blip r:embed="rId6"/>
          <a:stretch>
            <a:fillRect/>
          </a:stretch>
        </p:blipFill>
        <p:spPr>
          <a:xfrm>
            <a:off x="1827253" y="2735472"/>
            <a:ext cx="2613658" cy="2742274"/>
          </a:xfrm>
          <a:prstGeom prst="rect">
            <a:avLst/>
          </a:prstGeom>
        </p:spPr>
      </p:pic>
      <p:pic>
        <p:nvPicPr>
          <p:cNvPr id="4" name="Picture 3">
            <a:extLst>
              <a:ext uri="{FF2B5EF4-FFF2-40B4-BE49-F238E27FC236}">
                <a16:creationId xmlns:a16="http://schemas.microsoft.com/office/drawing/2014/main" id="{10031F6A-7D14-457E-90E1-D7E9D09F1D3F}"/>
              </a:ext>
            </a:extLst>
          </p:cNvPr>
          <p:cNvPicPr>
            <a:picLocks noChangeAspect="1"/>
          </p:cNvPicPr>
          <p:nvPr/>
        </p:nvPicPr>
        <p:blipFill>
          <a:blip r:embed="rId7"/>
          <a:stretch>
            <a:fillRect/>
          </a:stretch>
        </p:blipFill>
        <p:spPr>
          <a:xfrm>
            <a:off x="4514484" y="2735472"/>
            <a:ext cx="2634800" cy="2514598"/>
          </a:xfrm>
          <a:prstGeom prst="rect">
            <a:avLst/>
          </a:prstGeom>
        </p:spPr>
      </p:pic>
    </p:spTree>
    <p:extLst>
      <p:ext uri="{BB962C8B-B14F-4D97-AF65-F5344CB8AC3E}">
        <p14:creationId xmlns:p14="http://schemas.microsoft.com/office/powerpoint/2010/main" val="331695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US" sz="2000" b="1" dirty="0">
                <a:solidFill>
                  <a:schemeClr val="bg1"/>
                </a:solidFill>
                <a:latin typeface="Jaldi" panose="020F0504030202060203" pitchFamily="34" charset="0"/>
                <a:cs typeface="Jaldi" panose="020F0504030202060203" pitchFamily="34" charset="0"/>
              </a:rPr>
              <a:t>HOW CAN I SUPPORT A LOVED ONE?</a:t>
            </a:r>
            <a:endParaRPr lang="en-AU" sz="2000" b="1" dirty="0">
              <a:solidFill>
                <a:schemeClr val="bg1"/>
              </a:solidFill>
              <a:latin typeface="Jaldi" panose="020F0504030202060203" pitchFamily="34" charset="0"/>
              <a:cs typeface="Jaldi" panose="020F0504030202060203" pitchFamily="34" charset="0"/>
            </a:endParaRPr>
          </a:p>
        </p:txBody>
      </p:sp>
      <p:sp>
        <p:nvSpPr>
          <p:cNvPr id="5" name="TextBox 4"/>
          <p:cNvSpPr txBox="1"/>
          <p:nvPr/>
        </p:nvSpPr>
        <p:spPr>
          <a:xfrm>
            <a:off x="1612587" y="1619554"/>
            <a:ext cx="9009339" cy="338554"/>
          </a:xfrm>
          <a:prstGeom prst="rect">
            <a:avLst/>
          </a:prstGeom>
          <a:noFill/>
        </p:spPr>
        <p:txBody>
          <a:bodyPr wrap="square" rtlCol="0">
            <a:spAutoFit/>
          </a:bodyPr>
          <a:lstStyle/>
          <a:p>
            <a:r>
              <a:rPr lang="en-AU" sz="1600" b="1" u="sng" dirty="0">
                <a:latin typeface="Open Sans" panose="020B0606030504020204" pitchFamily="34" charset="0"/>
                <a:ea typeface="Open Sans" panose="020B0606030504020204" pitchFamily="34" charset="0"/>
                <a:cs typeface="Open Sans" panose="020B0606030504020204" pitchFamily="34" charset="0"/>
              </a:rPr>
              <a:t>I WANT TO START THE CONVERSATION – HOW CAN I RAISE THE ISSUE?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668" y="2182768"/>
            <a:ext cx="6720663" cy="323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00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US" sz="2000" b="1" dirty="0">
                <a:solidFill>
                  <a:schemeClr val="bg1"/>
                </a:solidFill>
                <a:latin typeface="Jaldi" panose="020F0504030202060203" pitchFamily="34" charset="0"/>
                <a:cs typeface="Jaldi" panose="020F0504030202060203" pitchFamily="34" charset="0"/>
              </a:rPr>
              <a:t>HOW CAN I SUPPORT A LOVED ONE?</a:t>
            </a:r>
            <a:endParaRPr lang="en-AU" sz="2000" b="1" dirty="0">
              <a:solidFill>
                <a:schemeClr val="bg1"/>
              </a:solidFill>
              <a:latin typeface="Jaldi" panose="020F0504030202060203" pitchFamily="34" charset="0"/>
              <a:cs typeface="Jaldi" panose="020F0504030202060203" pitchFamily="34" charset="0"/>
            </a:endParaRPr>
          </a:p>
        </p:txBody>
      </p:sp>
      <p:sp>
        <p:nvSpPr>
          <p:cNvPr id="5" name="TextBox 4"/>
          <p:cNvSpPr txBox="1"/>
          <p:nvPr/>
        </p:nvSpPr>
        <p:spPr>
          <a:xfrm>
            <a:off x="1612587" y="1619555"/>
            <a:ext cx="9024933" cy="2784806"/>
          </a:xfrm>
          <a:prstGeom prst="rect">
            <a:avLst/>
          </a:prstGeom>
          <a:noFill/>
        </p:spPr>
        <p:txBody>
          <a:bodyPr wrap="square" rtlCol="0">
            <a:spAutoFit/>
          </a:bodyPr>
          <a:lstStyle/>
          <a:p>
            <a:r>
              <a:rPr lang="en-AU" sz="1600" b="1" u="sng" dirty="0">
                <a:latin typeface="Open Sans" panose="020B0606030504020204" pitchFamily="34" charset="0"/>
                <a:ea typeface="Open Sans" panose="020B0606030504020204" pitchFamily="34" charset="0"/>
                <a:cs typeface="Open Sans" panose="020B0606030504020204" pitchFamily="34" charset="0"/>
              </a:rPr>
              <a:t>I WANT TO START THE CONVERSATION – HOW CAN I RAISE THE ISSUE?</a:t>
            </a:r>
          </a:p>
          <a:p>
            <a:endParaRPr lang="en-AU" sz="1600" dirty="0">
              <a:latin typeface="Open Sans" panose="020B0606030504020204" pitchFamily="34" charset="0"/>
              <a:ea typeface="Open Sans" panose="020B0606030504020204" pitchFamily="34" charset="0"/>
              <a:cs typeface="Open Sans" panose="020B0606030504020204" pitchFamily="34" charset="0"/>
            </a:endParaRPr>
          </a:p>
          <a:p>
            <a:r>
              <a:rPr lang="en-AU" sz="1600" dirty="0">
                <a:latin typeface="Open Sans" panose="020B0606030504020204" pitchFamily="34" charset="0"/>
                <a:ea typeface="Open Sans" panose="020B0606030504020204" pitchFamily="34" charset="0"/>
                <a:cs typeface="Open Sans" panose="020B0606030504020204" pitchFamily="34" charset="0"/>
              </a:rPr>
              <a:t>Tips for starting a conversation about ice and other drugs:</a:t>
            </a:r>
          </a:p>
          <a:p>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177800" indent="-177800">
              <a:buFont typeface="Arial" panose="020B0604020202020204" pitchFamily="34" charset="0"/>
              <a:buChar char="•"/>
            </a:pPr>
            <a:r>
              <a:rPr lang="en-AU" sz="1600" u="sng" dirty="0">
                <a:latin typeface="Open Sans" panose="020B0606030504020204" pitchFamily="34" charset="0"/>
                <a:ea typeface="Open Sans" panose="020B0606030504020204" pitchFamily="34" charset="0"/>
                <a:cs typeface="Open Sans" panose="020B0606030504020204" pitchFamily="34" charset="0"/>
              </a:rPr>
              <a:t>Gather information </a:t>
            </a:r>
            <a:r>
              <a:rPr lang="en-AU" sz="1600" dirty="0">
                <a:latin typeface="Open Sans" panose="020B0606030504020204" pitchFamily="34" charset="0"/>
                <a:ea typeface="Open Sans" panose="020B0606030504020204" pitchFamily="34" charset="0"/>
                <a:cs typeface="Open Sans" panose="020B0606030504020204" pitchFamily="34" charset="0"/>
              </a:rPr>
              <a:t>about ice.</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Have a clear idea of </a:t>
            </a:r>
            <a:r>
              <a:rPr lang="en-AU" sz="1600" u="sng" dirty="0">
                <a:latin typeface="Open Sans" panose="020B0606030504020204" pitchFamily="34" charset="0"/>
                <a:ea typeface="Open Sans" panose="020B0606030504020204" pitchFamily="34" charset="0"/>
                <a:cs typeface="Open Sans" panose="020B0606030504020204" pitchFamily="34" charset="0"/>
              </a:rPr>
              <a:t>what it is that concerns you about ice</a:t>
            </a:r>
            <a:r>
              <a:rPr lang="en-AU" sz="1600" dirty="0">
                <a:latin typeface="Open Sans" panose="020B0606030504020204" pitchFamily="34" charset="0"/>
                <a:ea typeface="Open Sans" panose="020B0606030504020204" pitchFamily="34" charset="0"/>
                <a:cs typeface="Open Sans" panose="020B0606030504020204" pitchFamily="34" charset="0"/>
              </a:rPr>
              <a:t>.</a:t>
            </a:r>
          </a:p>
          <a:p>
            <a:pPr marL="177800" indent="-177800">
              <a:buFont typeface="Arial" panose="020B0604020202020204" pitchFamily="34" charset="0"/>
              <a:buChar char="•"/>
            </a:pPr>
            <a:r>
              <a:rPr lang="en-AU" sz="1600" u="sng" dirty="0">
                <a:latin typeface="Open Sans" panose="020B0606030504020204" pitchFamily="34" charset="0"/>
                <a:ea typeface="Open Sans" panose="020B0606030504020204" pitchFamily="34" charset="0"/>
                <a:cs typeface="Open Sans" panose="020B0606030504020204" pitchFamily="34" charset="0"/>
              </a:rPr>
              <a:t>Arrange a suitable time to talk </a:t>
            </a:r>
            <a:r>
              <a:rPr lang="en-AU" sz="1600" dirty="0">
                <a:latin typeface="Open Sans" panose="020B0606030504020204" pitchFamily="34" charset="0"/>
                <a:ea typeface="Open Sans" panose="020B0606030504020204" pitchFamily="34" charset="0"/>
                <a:cs typeface="Open Sans" panose="020B0606030504020204" pitchFamily="34" charset="0"/>
              </a:rPr>
              <a:t>when you will have some privacy.</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Ask questions; </a:t>
            </a:r>
            <a:r>
              <a:rPr lang="en-AU" sz="1600" u="sng" dirty="0">
                <a:latin typeface="Open Sans" panose="020B0606030504020204" pitchFamily="34" charset="0"/>
                <a:ea typeface="Open Sans" panose="020B0606030504020204" pitchFamily="34" charset="0"/>
                <a:cs typeface="Open Sans" panose="020B0606030504020204" pitchFamily="34" charset="0"/>
              </a:rPr>
              <a:t>don't make assumptions </a:t>
            </a:r>
            <a:r>
              <a:rPr lang="en-AU" sz="1600" dirty="0">
                <a:latin typeface="Open Sans" panose="020B0606030504020204" pitchFamily="34" charset="0"/>
                <a:ea typeface="Open Sans" panose="020B0606030504020204" pitchFamily="34" charset="0"/>
                <a:cs typeface="Open Sans" panose="020B0606030504020204" pitchFamily="34" charset="0"/>
              </a:rPr>
              <a:t>about their knowledge of ice.</a:t>
            </a:r>
          </a:p>
          <a:p>
            <a:pPr marL="177800" indent="-177800">
              <a:buFont typeface="Arial" panose="020B0604020202020204" pitchFamily="34" charset="0"/>
              <a:buChar char="•"/>
            </a:pPr>
            <a:r>
              <a:rPr lang="en-AU" sz="1600" u="sng" dirty="0">
                <a:latin typeface="Open Sans" panose="020B0606030504020204" pitchFamily="34" charset="0"/>
                <a:ea typeface="Open Sans" panose="020B0606030504020204" pitchFamily="34" charset="0"/>
                <a:cs typeface="Open Sans" panose="020B0606030504020204" pitchFamily="34" charset="0"/>
              </a:rPr>
              <a:t>Don't tell them what to do </a:t>
            </a:r>
            <a:r>
              <a:rPr lang="en-AU" sz="1600" dirty="0">
                <a:latin typeface="Open Sans" panose="020B0606030504020204" pitchFamily="34" charset="0"/>
                <a:ea typeface="Open Sans" panose="020B0606030504020204" pitchFamily="34" charset="0"/>
                <a:cs typeface="Open Sans" panose="020B0606030504020204" pitchFamily="34" charset="0"/>
              </a:rPr>
              <a:t>and try not to be judgemental.</a:t>
            </a:r>
          </a:p>
          <a:p>
            <a:pPr marL="177800" indent="-177800">
              <a:buFont typeface="Arial" panose="020B0604020202020204" pitchFamily="34" charset="0"/>
              <a:buChar char="•"/>
            </a:pPr>
            <a:r>
              <a:rPr lang="en-AU" sz="1600" u="sng" dirty="0">
                <a:latin typeface="Open Sans" panose="020B0606030504020204" pitchFamily="34" charset="0"/>
                <a:ea typeface="Open Sans" panose="020B0606030504020204" pitchFamily="34" charset="0"/>
                <a:cs typeface="Open Sans" panose="020B0606030504020204" pitchFamily="34" charset="0"/>
              </a:rPr>
              <a:t>Let them know you care about them</a:t>
            </a:r>
            <a:r>
              <a:rPr lang="en-AU" sz="1600" dirty="0">
                <a:latin typeface="Open Sans" panose="020B0606030504020204" pitchFamily="34" charset="0"/>
                <a:ea typeface="Open Sans" panose="020B0606030504020204" pitchFamily="34" charset="0"/>
                <a:cs typeface="Open Sans" panose="020B0606030504020204" pitchFamily="34" charset="0"/>
              </a:rPr>
              <a:t>. </a:t>
            </a:r>
          </a:p>
          <a:p>
            <a:pPr marL="177800" indent="-177800">
              <a:buFont typeface="Arial" panose="020B0604020202020204" pitchFamily="34" charset="0"/>
              <a:buChar char="•"/>
            </a:pPr>
            <a:r>
              <a:rPr lang="en-AU" sz="1600" u="sng" dirty="0">
                <a:latin typeface="Open Sans" panose="020B0606030504020204" pitchFamily="34" charset="0"/>
                <a:ea typeface="Open Sans" panose="020B0606030504020204" pitchFamily="34" charset="0"/>
                <a:cs typeface="Open Sans" panose="020B0606030504020204" pitchFamily="34" charset="0"/>
              </a:rPr>
              <a:t>Be trustworthy and supportive </a:t>
            </a:r>
            <a:r>
              <a:rPr lang="en-AU" sz="1600" dirty="0">
                <a:latin typeface="Open Sans" panose="020B0606030504020204" pitchFamily="34" charset="0"/>
                <a:ea typeface="Open Sans" panose="020B0606030504020204" pitchFamily="34" charset="0"/>
                <a:cs typeface="Open Sans" panose="020B0606030504020204" pitchFamily="34" charset="0"/>
              </a:rPr>
              <a:t>so they know that they can rely on you in a time of need. </a:t>
            </a:r>
          </a:p>
        </p:txBody>
      </p:sp>
      <p:sp>
        <p:nvSpPr>
          <p:cNvPr id="7" name="Rectangle: Rounded Corners 6">
            <a:hlinkClick r:id="rId4"/>
            <a:extLst>
              <a:ext uri="{FF2B5EF4-FFF2-40B4-BE49-F238E27FC236}">
                <a16:creationId xmlns:a16="http://schemas.microsoft.com/office/drawing/2014/main" id="{DEABA45F-1F6A-4A96-8F39-038B014C2DFC}"/>
              </a:ext>
            </a:extLst>
          </p:cNvPr>
          <p:cNvSpPr/>
          <p:nvPr/>
        </p:nvSpPr>
        <p:spPr>
          <a:xfrm>
            <a:off x="4430639" y="4770517"/>
            <a:ext cx="3330722" cy="592380"/>
          </a:xfrm>
          <a:prstGeom prst="roundRect">
            <a:avLst/>
          </a:prstGeom>
          <a:solidFill>
            <a:srgbClr val="ECA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Subtitle 2">
            <a:extLst>
              <a:ext uri="{FF2B5EF4-FFF2-40B4-BE49-F238E27FC236}">
                <a16:creationId xmlns:a16="http://schemas.microsoft.com/office/drawing/2014/main" id="{DE7ED9C9-8DB6-4F13-94B5-2B74F7EDCCF7}"/>
              </a:ext>
            </a:extLst>
          </p:cNvPr>
          <p:cNvSpPr txBox="1">
            <a:spLocks/>
          </p:cNvSpPr>
          <p:nvPr/>
        </p:nvSpPr>
        <p:spPr>
          <a:xfrm>
            <a:off x="4430638" y="4925713"/>
            <a:ext cx="3330723" cy="2811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hlinkClick r:id="rId4"/>
              </a:rPr>
              <a:t>STARTING THE CONVERSATION</a:t>
            </a:r>
            <a:endParaRPr lang="en-AU" sz="1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570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US" sz="2000" b="1" dirty="0">
                <a:solidFill>
                  <a:schemeClr val="bg1"/>
                </a:solidFill>
                <a:latin typeface="Jaldi" panose="020F0504030202060203" pitchFamily="34" charset="0"/>
                <a:cs typeface="Jaldi" panose="020F0504030202060203" pitchFamily="34" charset="0"/>
              </a:rPr>
              <a:t>RESOURCES FOR HEALTH</a:t>
            </a:r>
            <a:r>
              <a:rPr lang="en-US" sz="2000" b="1" dirty="0">
                <a:solidFill>
                  <a:srgbClr val="FF0000"/>
                </a:solidFill>
                <a:latin typeface="Jaldi" panose="020F0504030202060203" pitchFamily="34" charset="0"/>
                <a:cs typeface="Jaldi" panose="020F0504030202060203" pitchFamily="34" charset="0"/>
              </a:rPr>
              <a:t> </a:t>
            </a:r>
            <a:r>
              <a:rPr lang="en-US" sz="2000" b="1" dirty="0">
                <a:solidFill>
                  <a:schemeClr val="bg1"/>
                </a:solidFill>
                <a:latin typeface="Jaldi" panose="020F0504030202060203" pitchFamily="34" charset="0"/>
                <a:cs typeface="Jaldi" panose="020F0504030202060203" pitchFamily="34" charset="0"/>
              </a:rPr>
              <a:t>PROFESSIONALS</a:t>
            </a:r>
            <a:endParaRPr lang="en-AU" sz="2000" b="1" dirty="0">
              <a:solidFill>
                <a:schemeClr val="bg1"/>
              </a:solidFill>
              <a:latin typeface="Jaldi" panose="020F0504030202060203" pitchFamily="34" charset="0"/>
              <a:cs typeface="Jaldi" panose="020F0504030202060203" pitchFamily="34" charset="0"/>
            </a:endParaRPr>
          </a:p>
        </p:txBody>
      </p:sp>
      <p:sp>
        <p:nvSpPr>
          <p:cNvPr id="5" name="Subtitle 2"/>
          <p:cNvSpPr>
            <a:spLocks noGrp="1"/>
          </p:cNvSpPr>
          <p:nvPr>
            <p:ph type="subTitle" idx="1"/>
          </p:nvPr>
        </p:nvSpPr>
        <p:spPr>
          <a:xfrm>
            <a:off x="1612587" y="5080485"/>
            <a:ext cx="9144001" cy="370688"/>
          </a:xfrm>
        </p:spPr>
        <p:txBody>
          <a:bodyPr>
            <a:noAutofit/>
          </a:bodyPr>
          <a:lstStyle/>
          <a:p>
            <a:pPr algn="l">
              <a:lnSpc>
                <a:spcPct val="100000"/>
              </a:lnSpc>
            </a:pPr>
            <a:r>
              <a:rPr lang="en-AU" sz="1600" b="1" u="sng" dirty="0">
                <a:latin typeface="Open Sans" panose="020B0606030504020204" pitchFamily="34" charset="0"/>
                <a:ea typeface="Open Sans" panose="020B0606030504020204" pitchFamily="34" charset="0"/>
                <a:cs typeface="Open Sans" panose="020B0606030504020204" pitchFamily="34" charset="0"/>
              </a:rPr>
              <a:t>Example: </a:t>
            </a:r>
            <a:r>
              <a:rPr lang="en-AU" sz="1600" b="1" u="sng" dirty="0">
                <a:latin typeface="Open Sans" panose="020B0606030504020204" pitchFamily="34" charset="0"/>
                <a:ea typeface="Open Sans" panose="020B0606030504020204" pitchFamily="34" charset="0"/>
                <a:cs typeface="Open Sans" panose="020B0606030504020204" pitchFamily="34" charset="0"/>
                <a:hlinkClick r:id="rId4"/>
              </a:rPr>
              <a:t>DO’S AND DON’TS OF MANAGING ANGER AND AGGRESSION</a:t>
            </a:r>
            <a:endParaRPr lang="en-AU" sz="1600" b="1" u="sng"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Subtitle 2">
            <a:extLst>
              <a:ext uri="{FF2B5EF4-FFF2-40B4-BE49-F238E27FC236}">
                <a16:creationId xmlns:a16="http://schemas.microsoft.com/office/drawing/2014/main" id="{AA57C392-B111-4FB8-BB25-EAD247801B14}"/>
              </a:ext>
            </a:extLst>
          </p:cNvPr>
          <p:cNvSpPr txBox="1">
            <a:spLocks/>
          </p:cNvSpPr>
          <p:nvPr/>
        </p:nvSpPr>
        <p:spPr>
          <a:xfrm>
            <a:off x="1612586" y="1637064"/>
            <a:ext cx="9144001" cy="3706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AU" sz="1600" b="1" u="sng" dirty="0">
                <a:latin typeface="Open Sans" panose="020B0606030504020204" pitchFamily="34" charset="0"/>
                <a:ea typeface="Open Sans" panose="020B0606030504020204" pitchFamily="34" charset="0"/>
                <a:cs typeface="Open Sans" panose="020B0606030504020204" pitchFamily="34" charset="0"/>
                <a:hlinkClick r:id="rId5"/>
              </a:rPr>
              <a:t>QUICK TIPS FOR MANAGING AND WORKING WITH CLIENTS</a:t>
            </a:r>
            <a:endParaRPr lang="en-AU" sz="1600" b="1" u="sng"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person, person, indoor&#10;&#10;Description automatically generated">
            <a:extLst>
              <a:ext uri="{FF2B5EF4-FFF2-40B4-BE49-F238E27FC236}">
                <a16:creationId xmlns:a16="http://schemas.microsoft.com/office/drawing/2014/main" id="{AFFAA547-98E4-7C47-A8C4-613AC21ACA81}"/>
              </a:ext>
            </a:extLst>
          </p:cNvPr>
          <p:cNvPicPr>
            <a:picLocks noChangeAspect="1"/>
          </p:cNvPicPr>
          <p:nvPr/>
        </p:nvPicPr>
        <p:blipFill rotWithShape="1">
          <a:blip r:embed="rId6">
            <a:extLst>
              <a:ext uri="{28A0092B-C50C-407E-A947-70E740481C1C}">
                <a14:useLocalDpi xmlns:a14="http://schemas.microsoft.com/office/drawing/2010/main" val="0"/>
              </a:ext>
            </a:extLst>
          </a:blip>
          <a:srcRect t="20851" b="27803"/>
          <a:stretch/>
        </p:blipFill>
        <p:spPr>
          <a:xfrm>
            <a:off x="1669868" y="2316892"/>
            <a:ext cx="8852264" cy="2454453"/>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Tree>
    <p:extLst>
      <p:ext uri="{BB962C8B-B14F-4D97-AF65-F5344CB8AC3E}">
        <p14:creationId xmlns:p14="http://schemas.microsoft.com/office/powerpoint/2010/main" val="56260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US" sz="2000" dirty="0">
                <a:solidFill>
                  <a:schemeClr val="bg1"/>
                </a:solidFill>
                <a:latin typeface="Jaldi" panose="020F0504030202060203" pitchFamily="34" charset="0"/>
                <a:cs typeface="Jaldi" panose="020F0504030202060203" pitchFamily="34" charset="0"/>
              </a:rPr>
              <a:t>RESOURCES FOR HEALTH PROFESSIONALS</a:t>
            </a:r>
            <a:endParaRPr lang="en-AU" sz="2000" dirty="0">
              <a:solidFill>
                <a:schemeClr val="bg1"/>
              </a:solidFill>
              <a:latin typeface="Jaldi" panose="020F0504030202060203" pitchFamily="34" charset="0"/>
              <a:cs typeface="Jaldi" panose="020F0504030202060203" pitchFamily="34" charset="0"/>
            </a:endParaRPr>
          </a:p>
        </p:txBody>
      </p:sp>
      <p:sp>
        <p:nvSpPr>
          <p:cNvPr id="5" name="Subtitle 2"/>
          <p:cNvSpPr>
            <a:spLocks noGrp="1"/>
          </p:cNvSpPr>
          <p:nvPr>
            <p:ph type="subTitle" idx="1"/>
          </p:nvPr>
        </p:nvSpPr>
        <p:spPr>
          <a:xfrm>
            <a:off x="1612586" y="1625210"/>
            <a:ext cx="9105033" cy="3670883"/>
          </a:xfrm>
        </p:spPr>
        <p:txBody>
          <a:bodyPr>
            <a:noAutofit/>
          </a:bodyPr>
          <a:lstStyle/>
          <a:p>
            <a:pPr algn="l">
              <a:lnSpc>
                <a:spcPct val="100000"/>
              </a:lnSpc>
            </a:pPr>
            <a:r>
              <a:rPr lang="en-AU" sz="1600" b="1" u="sng" dirty="0">
                <a:latin typeface="Open Sans" panose="020B0606030504020204" pitchFamily="34" charset="0"/>
                <a:ea typeface="Open Sans" panose="020B0606030504020204" pitchFamily="34" charset="0"/>
                <a:cs typeface="Open Sans" panose="020B0606030504020204" pitchFamily="34" charset="0"/>
                <a:hlinkClick r:id="rId4"/>
              </a:rPr>
              <a:t>DO’S AND DON’TS OF MANAGING ANGER AND AGGRESSION</a:t>
            </a:r>
            <a:endParaRPr lang="en-AU" sz="1600" b="1" u="sng" dirty="0">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gn="l"/>
            <a:r>
              <a:rPr lang="en-AU" sz="1600" dirty="0">
                <a:latin typeface="Open Sans" panose="020B0606030504020204" pitchFamily="34" charset="0"/>
                <a:ea typeface="Open Sans" panose="020B0606030504020204" pitchFamily="34" charset="0"/>
                <a:cs typeface="Open Sans" panose="020B0606030504020204" pitchFamily="34" charset="0"/>
              </a:rPr>
              <a:t>The following signs may indicate that a client could potentially become aggressive or violent: </a:t>
            </a:r>
          </a:p>
          <a:p>
            <a:pPr marL="171450" indent="-171450" algn="l">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Appearance</a:t>
            </a:r>
          </a:p>
          <a:p>
            <a:pPr marL="171450" indent="-171450" algn="l">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Physical activity</a:t>
            </a:r>
          </a:p>
          <a:p>
            <a:pPr marL="171450" indent="-171450" algn="l">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Mood</a:t>
            </a:r>
          </a:p>
          <a:p>
            <a:pPr marL="171450" indent="-171450" algn="l">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Speech</a:t>
            </a:r>
          </a:p>
          <a:p>
            <a:pPr marL="171450" indent="-171450" algn="l">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Worker's reaction.</a:t>
            </a:r>
          </a:p>
          <a:p>
            <a:pPr algn="l"/>
            <a:endParaRPr lang="en-AU" sz="1800" dirty="0">
              <a:ea typeface="Open Sans" panose="020B0606030504020204" pitchFamily="34" charset="0"/>
              <a:cs typeface="Open Sans" panose="020B0606030504020204" pitchFamily="34" charset="0"/>
            </a:endParaRPr>
          </a:p>
          <a:p>
            <a:pPr algn="l"/>
            <a:r>
              <a:rPr lang="en-AU" sz="1200" dirty="0">
                <a:latin typeface="Open Sans" panose="020B0606030504020204" pitchFamily="34" charset="0"/>
                <a:ea typeface="Open Sans" panose="020B0606030504020204" pitchFamily="34" charset="0"/>
                <a:cs typeface="Open Sans" panose="020B0606030504020204" pitchFamily="34" charset="0"/>
              </a:rPr>
              <a:t>Marel, C et al. (2016). </a:t>
            </a:r>
            <a:r>
              <a:rPr lang="en-AU" sz="1200" i="1" dirty="0">
                <a:latin typeface="Open Sans" panose="020B0606030504020204" pitchFamily="34" charset="0"/>
                <a:ea typeface="Open Sans" panose="020B0606030504020204" pitchFamily="34" charset="0"/>
                <a:cs typeface="Open Sans" panose="020B0606030504020204" pitchFamily="34" charset="0"/>
              </a:rPr>
              <a:t>Guidelines on the management of co-occurring alcohol and other drug and mental health conditions in alcohol and other drug treatment settings (2nd edition).</a:t>
            </a:r>
            <a:r>
              <a:rPr lang="en-AU" sz="1200" dirty="0">
                <a:latin typeface="Open Sans" panose="020B0606030504020204" pitchFamily="34" charset="0"/>
                <a:ea typeface="Open Sans" panose="020B0606030504020204" pitchFamily="34" charset="0"/>
                <a:cs typeface="Open Sans" panose="020B0606030504020204" pitchFamily="34" charset="0"/>
              </a:rPr>
              <a:t> Available at: </a:t>
            </a:r>
            <a:r>
              <a:rPr lang="en-AU" sz="1200" u="sng" dirty="0">
                <a:latin typeface="Open Sans" panose="020B0606030504020204" pitchFamily="34" charset="0"/>
                <a:ea typeface="Open Sans" panose="020B0606030504020204" pitchFamily="34" charset="0"/>
                <a:cs typeface="Open Sans" panose="020B0606030504020204" pitchFamily="34" charset="0"/>
                <a:hlinkClick r:id="rId5"/>
              </a:rPr>
              <a:t>comorbidityguidelines.org.au</a:t>
            </a:r>
            <a:r>
              <a:rPr lang="en-AU" sz="12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26988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C7EA1FD-E897-4F8D-865C-F97BD7849D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698" y="1099096"/>
            <a:ext cx="10547497" cy="347373"/>
          </a:xfrm>
          <a:prstGeom prst="rect">
            <a:avLst/>
          </a:prstGeom>
        </p:spPr>
      </p:pic>
      <p:pic>
        <p:nvPicPr>
          <p:cNvPr id="12" name="Picture 11">
            <a:extLst>
              <a:ext uri="{FF2B5EF4-FFF2-40B4-BE49-F238E27FC236}">
                <a16:creationId xmlns:a16="http://schemas.microsoft.com/office/drawing/2014/main" id="{6C275CB9-C9FA-449E-9EB9-1261994E5323}"/>
              </a:ext>
            </a:extLst>
          </p:cNvPr>
          <p:cNvPicPr>
            <a:picLocks noChangeAspect="1"/>
          </p:cNvPicPr>
          <p:nvPr/>
        </p:nvPicPr>
        <p:blipFill>
          <a:blip r:embed="rId6"/>
          <a:stretch>
            <a:fillRect/>
          </a:stretch>
        </p:blipFill>
        <p:spPr>
          <a:xfrm>
            <a:off x="656698" y="1446469"/>
            <a:ext cx="10547497" cy="4246815"/>
          </a:xfrm>
          <a:prstGeom prst="rect">
            <a:avLst/>
          </a:prstGeom>
        </p:spPr>
      </p:pic>
      <p:sp>
        <p:nvSpPr>
          <p:cNvPr id="11" name="TextBox 10">
            <a:extLst>
              <a:ext uri="{FF2B5EF4-FFF2-40B4-BE49-F238E27FC236}">
                <a16:creationId xmlns:a16="http://schemas.microsoft.com/office/drawing/2014/main" id="{07250034-3129-4A35-ADDE-FD640853BD73}"/>
              </a:ext>
            </a:extLst>
          </p:cNvPr>
          <p:cNvSpPr txBox="1"/>
          <p:nvPr/>
        </p:nvSpPr>
        <p:spPr>
          <a:xfrm>
            <a:off x="6092189" y="1754259"/>
            <a:ext cx="4981646" cy="3277820"/>
          </a:xfrm>
          <a:prstGeom prst="rect">
            <a:avLst/>
          </a:prstGeom>
          <a:noFill/>
        </p:spPr>
        <p:txBody>
          <a:bodyPr wrap="square" rtlCol="0">
            <a:spAutoFit/>
          </a:bodyPr>
          <a:lstStyle/>
          <a:p>
            <a:r>
              <a:rPr lang="en-AU" sz="1600" b="1" dirty="0">
                <a:latin typeface="Open Sans" panose="020B0606030504020204" pitchFamily="34" charset="0"/>
                <a:ea typeface="Open Sans" panose="020B0606030504020204" pitchFamily="34" charset="0"/>
                <a:cs typeface="Open Sans" panose="020B0606030504020204" pitchFamily="34" charset="0"/>
              </a:rPr>
              <a:t>DON’T</a:t>
            </a:r>
          </a:p>
          <a:p>
            <a:endParaRPr lang="en-AU" sz="14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Open Sans" panose="020B0606030504020204" pitchFamily="34" charset="0"/>
              <a:buChar char="×"/>
            </a:pPr>
            <a:r>
              <a:rPr lang="en-AU" sz="1200" dirty="0">
                <a:latin typeface="Open Sans" panose="020B0606030504020204" pitchFamily="34" charset="0"/>
                <a:ea typeface="Open Sans" panose="020B0606030504020204" pitchFamily="34" charset="0"/>
                <a:cs typeface="Open Sans" panose="020B0606030504020204" pitchFamily="34" charset="0"/>
              </a:rPr>
              <a:t>Challenge or threaten the client by tone of voice, eyes or body language</a:t>
            </a:r>
          </a:p>
          <a:p>
            <a:pPr marL="285750" indent="-285750">
              <a:spcAft>
                <a:spcPts val="600"/>
              </a:spcAft>
              <a:buFont typeface="Open Sans" panose="020B0606030504020204" pitchFamily="34" charset="0"/>
              <a:buChar char="×"/>
            </a:pPr>
            <a:r>
              <a:rPr lang="en-AU" sz="1200" dirty="0">
                <a:latin typeface="Open Sans" panose="020B0606030504020204" pitchFamily="34" charset="0"/>
                <a:ea typeface="Open Sans" panose="020B0606030504020204" pitchFamily="34" charset="0"/>
                <a:cs typeface="Open Sans" panose="020B0606030504020204" pitchFamily="34" charset="0"/>
              </a:rPr>
              <a:t>Say things that will escalate the aggression.</a:t>
            </a:r>
          </a:p>
          <a:p>
            <a:pPr marL="285750" indent="-285750">
              <a:spcAft>
                <a:spcPts val="600"/>
              </a:spcAft>
              <a:buFont typeface="Open Sans" panose="020B0606030504020204" pitchFamily="34" charset="0"/>
              <a:buChar char="×"/>
            </a:pPr>
            <a:r>
              <a:rPr lang="en-AU" sz="1200" dirty="0">
                <a:latin typeface="Open Sans" panose="020B0606030504020204" pitchFamily="34" charset="0"/>
                <a:ea typeface="Open Sans" panose="020B0606030504020204" pitchFamily="34" charset="0"/>
                <a:cs typeface="Open Sans" panose="020B0606030504020204" pitchFamily="34" charset="0"/>
              </a:rPr>
              <a:t>Yell, even if the client is yelling at you.</a:t>
            </a:r>
          </a:p>
          <a:p>
            <a:pPr marL="285750" indent="-285750">
              <a:spcAft>
                <a:spcPts val="600"/>
              </a:spcAft>
              <a:buFont typeface="Open Sans" panose="020B0606030504020204" pitchFamily="34" charset="0"/>
              <a:buChar char="×"/>
            </a:pPr>
            <a:r>
              <a:rPr lang="en-AU" sz="1200" dirty="0">
                <a:latin typeface="Open Sans" panose="020B0606030504020204" pitchFamily="34" charset="0"/>
                <a:ea typeface="Open Sans" panose="020B0606030504020204" pitchFamily="34" charset="0"/>
                <a:cs typeface="Open Sans" panose="020B0606030504020204" pitchFamily="34" charset="0"/>
              </a:rPr>
              <a:t>Turn your back on the client.</a:t>
            </a:r>
          </a:p>
          <a:p>
            <a:pPr marL="285750" indent="-285750">
              <a:spcAft>
                <a:spcPts val="600"/>
              </a:spcAft>
              <a:buFont typeface="Open Sans" panose="020B0606030504020204" pitchFamily="34" charset="0"/>
              <a:buChar char="×"/>
            </a:pPr>
            <a:r>
              <a:rPr lang="en-AU" sz="1200" dirty="0">
                <a:latin typeface="Open Sans" panose="020B0606030504020204" pitchFamily="34" charset="0"/>
                <a:ea typeface="Open Sans" panose="020B0606030504020204" pitchFamily="34" charset="0"/>
                <a:cs typeface="Open Sans" panose="020B0606030504020204" pitchFamily="34" charset="0"/>
              </a:rPr>
              <a:t>Rush the client.</a:t>
            </a:r>
          </a:p>
          <a:p>
            <a:pPr marL="285750" indent="-285750">
              <a:spcAft>
                <a:spcPts val="600"/>
              </a:spcAft>
              <a:buFont typeface="Open Sans" panose="020B0606030504020204" pitchFamily="34" charset="0"/>
              <a:buChar char="×"/>
            </a:pPr>
            <a:r>
              <a:rPr lang="en-AU" sz="1200" dirty="0">
                <a:latin typeface="Open Sans" panose="020B0606030504020204" pitchFamily="34" charset="0"/>
                <a:ea typeface="Open Sans" panose="020B0606030504020204" pitchFamily="34" charset="0"/>
                <a:cs typeface="Open Sans" panose="020B0606030504020204" pitchFamily="34" charset="0"/>
              </a:rPr>
              <a:t>Argue with the client.</a:t>
            </a:r>
          </a:p>
          <a:p>
            <a:pPr marL="285750" indent="-285750">
              <a:spcAft>
                <a:spcPts val="600"/>
              </a:spcAft>
              <a:buFont typeface="Open Sans" panose="020B0606030504020204" pitchFamily="34" charset="0"/>
              <a:buChar char="×"/>
            </a:pPr>
            <a:r>
              <a:rPr lang="en-AU" sz="1200" dirty="0">
                <a:latin typeface="Open Sans" panose="020B0606030504020204" pitchFamily="34" charset="0"/>
                <a:ea typeface="Open Sans" panose="020B0606030504020204" pitchFamily="34" charset="0"/>
                <a:cs typeface="Open Sans" panose="020B0606030504020204" pitchFamily="34" charset="0"/>
              </a:rPr>
              <a:t>Stay around if the client doesn’t calm down.</a:t>
            </a:r>
          </a:p>
          <a:p>
            <a:pPr marL="285750" indent="-285750">
              <a:spcAft>
                <a:spcPts val="600"/>
              </a:spcAft>
              <a:buFont typeface="Open Sans" panose="020B0606030504020204" pitchFamily="34" charset="0"/>
              <a:buChar char="×"/>
            </a:pPr>
            <a:r>
              <a:rPr lang="en-AU" sz="1200" dirty="0">
                <a:latin typeface="Open Sans" panose="020B0606030504020204" pitchFamily="34" charset="0"/>
                <a:ea typeface="Open Sans" panose="020B0606030504020204" pitchFamily="34" charset="0"/>
                <a:cs typeface="Open Sans" panose="020B0606030504020204" pitchFamily="34" charset="0"/>
              </a:rPr>
              <a:t>Ignore verbal threats or warnings of violence.</a:t>
            </a:r>
          </a:p>
          <a:p>
            <a:pPr marL="285750" indent="-285750">
              <a:spcAft>
                <a:spcPts val="600"/>
              </a:spcAft>
              <a:buFont typeface="Open Sans" panose="020B0606030504020204" pitchFamily="34" charset="0"/>
              <a:buChar char="×"/>
            </a:pPr>
            <a:r>
              <a:rPr lang="en-AU" sz="1200" dirty="0">
                <a:latin typeface="Open Sans" panose="020B0606030504020204" pitchFamily="34" charset="0"/>
                <a:ea typeface="Open Sans" panose="020B0606030504020204" pitchFamily="34" charset="0"/>
                <a:cs typeface="Open Sans" panose="020B0606030504020204" pitchFamily="34" charset="0"/>
              </a:rPr>
              <a:t>Tolerate violence or aggression.</a:t>
            </a:r>
          </a:p>
          <a:p>
            <a:pPr marL="285750" indent="-285750">
              <a:spcAft>
                <a:spcPts val="600"/>
              </a:spcAft>
              <a:buFont typeface="Open Sans" panose="020B0606030504020204" pitchFamily="34" charset="0"/>
              <a:buChar char="×"/>
            </a:pPr>
            <a:r>
              <a:rPr lang="en-AU" sz="1200" dirty="0">
                <a:latin typeface="Open Sans" panose="020B0606030504020204" pitchFamily="34" charset="0"/>
                <a:ea typeface="Open Sans" panose="020B0606030504020204" pitchFamily="34" charset="0"/>
                <a:cs typeface="Open Sans" panose="020B0606030504020204" pitchFamily="34" charset="0"/>
              </a:rPr>
              <a:t>Try to disarm a person with a weapon or battle it alone.</a:t>
            </a:r>
            <a:endParaRPr lang="en-AU"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2EF9B2AF-2D46-4264-AC8E-03E300C783EE}"/>
              </a:ext>
            </a:extLst>
          </p:cNvPr>
          <p:cNvSpPr txBox="1"/>
          <p:nvPr/>
        </p:nvSpPr>
        <p:spPr>
          <a:xfrm>
            <a:off x="834656" y="1754873"/>
            <a:ext cx="4905446" cy="3724096"/>
          </a:xfrm>
          <a:prstGeom prst="rect">
            <a:avLst/>
          </a:prstGeom>
          <a:noFill/>
        </p:spPr>
        <p:txBody>
          <a:bodyPr wrap="square" rtlCol="0">
            <a:spAutoFit/>
          </a:bodyPr>
          <a:lstStyle/>
          <a:p>
            <a:r>
              <a:rPr lang="en-AU"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a:t>
            </a:r>
          </a:p>
          <a:p>
            <a:endParaRPr lang="en-AU"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Wingdings" panose="05000000000000000000" pitchFamily="2" charset="2"/>
              <a:buChar char="ü"/>
            </a:pPr>
            <a:r>
              <a:rPr lang="en-AU"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Stay calm and keep your emotions in check.</a:t>
            </a:r>
          </a:p>
          <a:p>
            <a:pPr marL="285750" indent="-285750">
              <a:spcAft>
                <a:spcPts val="600"/>
              </a:spcAft>
              <a:buFont typeface="Wingdings" panose="05000000000000000000" pitchFamily="2" charset="2"/>
              <a:buChar char="ü"/>
            </a:pPr>
            <a:r>
              <a:rPr lang="en-AU"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Adopt a passive and non-threatening body posture (e.g. hands by your side with empty palms facing forward, body at a 45 degree angle to the aggressor).</a:t>
            </a:r>
          </a:p>
          <a:p>
            <a:pPr marL="285750" indent="-285750">
              <a:spcAft>
                <a:spcPts val="600"/>
              </a:spcAft>
              <a:buFont typeface="Wingdings" panose="05000000000000000000" pitchFamily="2" charset="2"/>
              <a:buChar char="ü"/>
            </a:pPr>
            <a:r>
              <a:rPr lang="en-AU"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Let the client air his/her feelings and acknowledge them.</a:t>
            </a:r>
          </a:p>
          <a:p>
            <a:pPr marL="285750" indent="-285750">
              <a:spcAft>
                <a:spcPts val="600"/>
              </a:spcAft>
              <a:buFont typeface="Wingdings" panose="05000000000000000000" pitchFamily="2" charset="2"/>
              <a:buChar char="ü"/>
            </a:pPr>
            <a:r>
              <a:rPr lang="en-AU"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Ask open-ended questions to keep a dialogue going.</a:t>
            </a:r>
          </a:p>
          <a:p>
            <a:pPr marL="285750" indent="-285750">
              <a:spcAft>
                <a:spcPts val="600"/>
              </a:spcAft>
              <a:buFont typeface="Wingdings" panose="05000000000000000000" pitchFamily="2" charset="2"/>
              <a:buChar char="ü"/>
            </a:pPr>
            <a:r>
              <a:rPr lang="en-AU"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Be flexible, within reason.</a:t>
            </a:r>
          </a:p>
          <a:p>
            <a:pPr marL="285750" indent="-285750">
              <a:spcAft>
                <a:spcPts val="600"/>
              </a:spcAft>
              <a:buFont typeface="Wingdings" panose="05000000000000000000" pitchFamily="2" charset="2"/>
              <a:buChar char="ü"/>
            </a:pPr>
            <a:r>
              <a:rPr lang="en-AU"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Use the space for self-protection (position yourself close to the exit, don’t crowd the client).</a:t>
            </a:r>
          </a:p>
          <a:p>
            <a:pPr marL="285750" indent="-285750">
              <a:spcAft>
                <a:spcPts val="600"/>
              </a:spcAft>
              <a:buFont typeface="Wingdings" panose="05000000000000000000" pitchFamily="2" charset="2"/>
              <a:buChar char="ü"/>
            </a:pPr>
            <a:r>
              <a:rPr lang="en-AU"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Structure the work environment to ensure safety (e.g. have safety  mechanisms in place such as alarms and remove items that can be used as potential weapons).</a:t>
            </a:r>
          </a:p>
          <a:p>
            <a:pPr marL="285750" indent="-285750">
              <a:spcAft>
                <a:spcPts val="600"/>
              </a:spcAft>
              <a:buFont typeface="Wingdings" panose="05000000000000000000" pitchFamily="2" charset="2"/>
              <a:buChar char="ü"/>
            </a:pPr>
            <a:r>
              <a:rPr lang="en-AU"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Make sure other clients are out of harm’s way.</a:t>
            </a:r>
          </a:p>
          <a:p>
            <a:endParaRPr lang="en-AU"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ctrTitle"/>
          </p:nvPr>
        </p:nvSpPr>
        <p:spPr>
          <a:xfrm>
            <a:off x="834656" y="1099841"/>
            <a:ext cx="9144000" cy="409144"/>
          </a:xfrm>
        </p:spPr>
        <p:txBody>
          <a:bodyPr>
            <a:normAutofit/>
          </a:bodyPr>
          <a:lstStyle/>
          <a:p>
            <a:pPr algn="l"/>
            <a:r>
              <a:rPr lang="en-AU" sz="2000" b="1" dirty="0">
                <a:solidFill>
                  <a:schemeClr val="bg1"/>
                </a:solidFill>
                <a:latin typeface="Jaldi" panose="020F0504030202060203" pitchFamily="34" charset="0"/>
                <a:cs typeface="Jaldi" panose="020F0504030202060203" pitchFamily="34" charset="0"/>
              </a:rPr>
              <a:t>DO’S AND DON’TS OF MANAGING ANGER AND AGGRESSION</a:t>
            </a:r>
          </a:p>
        </p:txBody>
      </p:sp>
      <p:sp>
        <p:nvSpPr>
          <p:cNvPr id="3" name="TextBox 2"/>
          <p:cNvSpPr txBox="1"/>
          <p:nvPr/>
        </p:nvSpPr>
        <p:spPr>
          <a:xfrm>
            <a:off x="425081" y="5724110"/>
            <a:ext cx="11766919" cy="230832"/>
          </a:xfrm>
          <a:prstGeom prst="rect">
            <a:avLst/>
          </a:prstGeom>
          <a:noFill/>
        </p:spPr>
        <p:txBody>
          <a:bodyPr wrap="square" rtlCol="0">
            <a:spAutoFit/>
          </a:bodyPr>
          <a:lstStyle/>
          <a:p>
            <a:r>
              <a:rPr lang="en-AU" sz="900" dirty="0">
                <a:latin typeface="Open Sans" panose="020B0606030504020204" pitchFamily="34" charset="0"/>
                <a:ea typeface="Open Sans" panose="020B0606030504020204" pitchFamily="34" charset="0"/>
                <a:cs typeface="Open Sans" panose="020B0606030504020204" pitchFamily="34" charset="0"/>
              </a:rPr>
              <a:t>Marel, C et al. (2016). </a:t>
            </a:r>
            <a:r>
              <a:rPr lang="en-AU" sz="900" i="1" dirty="0">
                <a:latin typeface="Open Sans" panose="020B0606030504020204" pitchFamily="34" charset="0"/>
                <a:ea typeface="Open Sans" panose="020B0606030504020204" pitchFamily="34" charset="0"/>
                <a:cs typeface="Open Sans" panose="020B0606030504020204" pitchFamily="34" charset="0"/>
              </a:rPr>
              <a:t>Guidelines on the management of co-occurring alcohol and other drug and mental health conditions in alcohol and other drug treatment settings (2nd edition).</a:t>
            </a:r>
            <a:r>
              <a:rPr lang="en-AU" sz="900" dirty="0">
                <a:latin typeface="Open Sans" panose="020B0606030504020204" pitchFamily="34" charset="0"/>
                <a:ea typeface="Open Sans" panose="020B0606030504020204" pitchFamily="34" charset="0"/>
                <a:cs typeface="Open Sans" panose="020B0606030504020204" pitchFamily="34" charset="0"/>
              </a:rPr>
              <a:t> Available at: </a:t>
            </a:r>
            <a:r>
              <a:rPr lang="en-AU" sz="900" u="sng" dirty="0">
                <a:latin typeface="Open Sans" panose="020B0606030504020204" pitchFamily="34" charset="0"/>
                <a:ea typeface="Open Sans" panose="020B0606030504020204" pitchFamily="34" charset="0"/>
                <a:cs typeface="Open Sans" panose="020B0606030504020204" pitchFamily="34" charset="0"/>
                <a:hlinkClick r:id="rId7"/>
              </a:rPr>
              <a:t>comorbidityguidelines.org.au</a:t>
            </a:r>
            <a:r>
              <a:rPr lang="en-AU" sz="9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53824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AU" sz="2000" dirty="0">
                <a:solidFill>
                  <a:schemeClr val="bg1"/>
                </a:solidFill>
                <a:latin typeface="Jaldi" panose="020F0504030202060203" pitchFamily="34" charset="0"/>
                <a:cs typeface="Jaldi" panose="020F0504030202060203" pitchFamily="34" charset="0"/>
              </a:rPr>
              <a:t>TOOLS FOR PARENTS</a:t>
            </a:r>
          </a:p>
        </p:txBody>
      </p:sp>
      <p:sp>
        <p:nvSpPr>
          <p:cNvPr id="10" name="Subtitle 2"/>
          <p:cNvSpPr>
            <a:spLocks noGrp="1"/>
          </p:cNvSpPr>
          <p:nvPr>
            <p:ph type="subTitle" idx="1"/>
          </p:nvPr>
        </p:nvSpPr>
        <p:spPr>
          <a:xfrm>
            <a:off x="1522638" y="1590839"/>
            <a:ext cx="9121614" cy="326839"/>
          </a:xfrm>
        </p:spPr>
        <p:txBody>
          <a:bodyPr>
            <a:noAutofit/>
          </a:bodyPr>
          <a:lstStyle/>
          <a:p>
            <a:pPr algn="l">
              <a:lnSpc>
                <a:spcPct val="100000"/>
              </a:lnSpc>
            </a:pPr>
            <a:r>
              <a:rPr lang="en-AU" sz="1600" b="1" u="sng" dirty="0">
                <a:latin typeface="Open Sans" panose="020B0606030504020204" pitchFamily="34" charset="0"/>
                <a:ea typeface="Open Sans" panose="020B0606030504020204" pitchFamily="34" charset="0"/>
                <a:cs typeface="Open Sans" panose="020B0606030504020204" pitchFamily="34" charset="0"/>
              </a:rPr>
              <a:t>I’M A PARENT – HOW CAN I REDUCE THE RISK OF ICE USE IN THE FAMILY?</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587" y="2365773"/>
            <a:ext cx="8903841" cy="2128035"/>
          </a:xfrm>
          <a:prstGeom prst="roundRect">
            <a:avLst>
              <a:gd name="adj" fmla="val 5620"/>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Rounded Corners 6">
            <a:hlinkClick r:id="rId5"/>
            <a:extLst>
              <a:ext uri="{FF2B5EF4-FFF2-40B4-BE49-F238E27FC236}">
                <a16:creationId xmlns:a16="http://schemas.microsoft.com/office/drawing/2014/main" id="{858F35F2-C5AC-4037-B286-1ABE1238FBC7}"/>
              </a:ext>
            </a:extLst>
          </p:cNvPr>
          <p:cNvSpPr/>
          <p:nvPr/>
        </p:nvSpPr>
        <p:spPr>
          <a:xfrm>
            <a:off x="4430639" y="4770517"/>
            <a:ext cx="3330722" cy="592380"/>
          </a:xfrm>
          <a:prstGeom prst="roundRect">
            <a:avLst/>
          </a:prstGeom>
          <a:solidFill>
            <a:srgbClr val="ECA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Subtitle 2">
            <a:extLst>
              <a:ext uri="{FF2B5EF4-FFF2-40B4-BE49-F238E27FC236}">
                <a16:creationId xmlns:a16="http://schemas.microsoft.com/office/drawing/2014/main" id="{74B54D23-90FB-488D-AB9F-F8DBAE28A1B7}"/>
              </a:ext>
            </a:extLst>
          </p:cNvPr>
          <p:cNvSpPr txBox="1">
            <a:spLocks/>
          </p:cNvSpPr>
          <p:nvPr/>
        </p:nvSpPr>
        <p:spPr>
          <a:xfrm>
            <a:off x="4430638" y="4925713"/>
            <a:ext cx="3330723" cy="2811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hlinkClick r:id="rId5"/>
              </a:rPr>
              <a:t>TOOLS FOR PARENTS</a:t>
            </a:r>
            <a:endParaRPr lang="en-AU" sz="1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560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AU" sz="2000" b="1" dirty="0">
                <a:solidFill>
                  <a:schemeClr val="bg1"/>
                </a:solidFill>
                <a:latin typeface="Jaldi" panose="020F0504030202060203" pitchFamily="34" charset="0"/>
                <a:cs typeface="Jaldi" panose="020F0504030202060203" pitchFamily="34" charset="0"/>
              </a:rPr>
              <a:t>TOOLS FOR PARENTS</a:t>
            </a:r>
          </a:p>
        </p:txBody>
      </p:sp>
      <p:sp>
        <p:nvSpPr>
          <p:cNvPr id="10" name="Subtitle 2"/>
          <p:cNvSpPr>
            <a:spLocks noGrp="1"/>
          </p:cNvSpPr>
          <p:nvPr>
            <p:ph type="subTitle" idx="1"/>
          </p:nvPr>
        </p:nvSpPr>
        <p:spPr>
          <a:xfrm>
            <a:off x="1612586" y="1508985"/>
            <a:ext cx="9029483" cy="4125751"/>
          </a:xfrm>
        </p:spPr>
        <p:txBody>
          <a:bodyPr>
            <a:noAutofit/>
          </a:bodyPr>
          <a:lstStyle/>
          <a:p>
            <a:pPr algn="l">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rPr>
              <a:t>I’M A PARENT – HOW CAN I REDUCE THE RISK OF ICE USE IN THE FAMILY?</a:t>
            </a:r>
            <a:br>
              <a:rPr lang="en-AU" sz="1600" b="1" dirty="0">
                <a:latin typeface="Open Sans" panose="020B0606030504020204" pitchFamily="34" charset="0"/>
                <a:ea typeface="Open Sans" panose="020B0606030504020204" pitchFamily="34" charset="0"/>
                <a:cs typeface="Open Sans" panose="020B0606030504020204" pitchFamily="34" charset="0"/>
              </a:rPr>
            </a:b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l">
              <a:lnSpc>
                <a:spcPct val="100000"/>
              </a:lnSpc>
              <a:spcBef>
                <a:spcPts val="0"/>
              </a:spcBef>
              <a:spcAft>
                <a:spcPts val="600"/>
              </a:spcAft>
              <a:buAutoNum type="arabicPeriod"/>
            </a:pPr>
            <a:r>
              <a:rPr lang="en-AU" sz="1600" b="1" dirty="0">
                <a:latin typeface="Open Sans" panose="020B0606030504020204" pitchFamily="34" charset="0"/>
                <a:ea typeface="Open Sans" panose="020B0606030504020204" pitchFamily="34" charset="0"/>
                <a:cs typeface="Open Sans" panose="020B0606030504020204" pitchFamily="34" charset="0"/>
              </a:rPr>
              <a:t>BE A ROLE MODEL</a:t>
            </a:r>
          </a:p>
          <a:p>
            <a:pPr marL="171450" indent="-171450" algn="l">
              <a:lnSpc>
                <a:spcPct val="100000"/>
              </a:lnSpc>
              <a:spcBef>
                <a:spcPts val="0"/>
              </a:spcBef>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Avoid contradictions between what you tell them and what you do.</a:t>
            </a:r>
          </a:p>
          <a:p>
            <a:pPr marL="171450" indent="-171450" algn="l">
              <a:lnSpc>
                <a:spcPct val="100000"/>
              </a:lnSpc>
              <a:spcBef>
                <a:spcPts val="0"/>
              </a:spcBef>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Try to find fun ways to deal with problems that don’t involve drugs.</a:t>
            </a:r>
          </a:p>
          <a:p>
            <a:pPr algn="l">
              <a:spcAft>
                <a:spcPts val="600"/>
              </a:spcAft>
            </a:pPr>
            <a:r>
              <a:rPr lang="en-AU" sz="1600" b="1" dirty="0">
                <a:latin typeface="Open Sans" panose="020B0606030504020204" pitchFamily="34" charset="0"/>
                <a:ea typeface="Open Sans" panose="020B0606030504020204" pitchFamily="34" charset="0"/>
                <a:cs typeface="Open Sans" panose="020B0606030504020204" pitchFamily="34" charset="0"/>
              </a:rPr>
              <a:t>2. BE INVOLVED IN THEIR LIVES</a:t>
            </a:r>
          </a:p>
          <a:p>
            <a:pPr marL="171450" indent="-171450" algn="l">
              <a:lnSpc>
                <a:spcPct val="100000"/>
              </a:lnSpc>
              <a:spcBef>
                <a:spcPts val="0"/>
              </a:spcBef>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Show an interest in their hobbies and activities. </a:t>
            </a:r>
          </a:p>
          <a:p>
            <a:pPr marL="171450" indent="-171450" algn="l">
              <a:lnSpc>
                <a:spcPct val="100000"/>
              </a:lnSpc>
              <a:spcBef>
                <a:spcPts val="0"/>
              </a:spcBef>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Spend time with your child regularly where you can give them your undivided attention. </a:t>
            </a:r>
          </a:p>
          <a:p>
            <a:pPr marL="171450" indent="-171450" algn="l">
              <a:lnSpc>
                <a:spcPct val="100000"/>
              </a:lnSpc>
              <a:spcBef>
                <a:spcPts val="0"/>
              </a:spcBef>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If they go out, ask them about where they are going and who they are going with.</a:t>
            </a:r>
          </a:p>
          <a:p>
            <a:pPr marL="171450" indent="-171450" algn="l">
              <a:lnSpc>
                <a:spcPct val="100000"/>
              </a:lnSpc>
              <a:spcBef>
                <a:spcPts val="0"/>
              </a:spcBef>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Restrict internet access to central areas in the house.</a:t>
            </a:r>
          </a:p>
          <a:p>
            <a:pPr marL="171450" indent="-171450" algn="l">
              <a:lnSpc>
                <a:spcPct val="100000"/>
              </a:lnSpc>
              <a:spcBef>
                <a:spcPts val="0"/>
              </a:spcBef>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If you pick your child up from school or after school activities, be open to inviting their friends to your house. </a:t>
            </a:r>
          </a:p>
          <a:p>
            <a:pPr marL="171450" indent="-171450" algn="l">
              <a:lnSpc>
                <a:spcPct val="100000"/>
              </a:lnSpc>
              <a:spcBef>
                <a:spcPts val="0"/>
              </a:spcBef>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Build a support network by getting to know your child’s parents.</a:t>
            </a:r>
            <a:endParaRPr lang="en-AU" sz="900" b="1" dirty="0"/>
          </a:p>
        </p:txBody>
      </p:sp>
    </p:spTree>
    <p:extLst>
      <p:ext uri="{BB962C8B-B14F-4D97-AF65-F5344CB8AC3E}">
        <p14:creationId xmlns:p14="http://schemas.microsoft.com/office/powerpoint/2010/main" val="96323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AU" sz="2000" b="1" dirty="0">
                <a:solidFill>
                  <a:schemeClr val="bg1"/>
                </a:solidFill>
                <a:latin typeface="Jaldi" panose="020F0504030202060203" pitchFamily="34" charset="0"/>
                <a:cs typeface="Jaldi" panose="020F0504030202060203" pitchFamily="34" charset="0"/>
              </a:rPr>
              <a:t>TOOLS FOR PARENTS</a:t>
            </a:r>
          </a:p>
        </p:txBody>
      </p:sp>
      <p:sp>
        <p:nvSpPr>
          <p:cNvPr id="3" name="Rectangle 2"/>
          <p:cNvSpPr/>
          <p:nvPr/>
        </p:nvSpPr>
        <p:spPr>
          <a:xfrm>
            <a:off x="1612587" y="1626735"/>
            <a:ext cx="9083766" cy="1554272"/>
          </a:xfrm>
          <a:prstGeom prst="rect">
            <a:avLst/>
          </a:prstGeom>
        </p:spPr>
        <p:txBody>
          <a:bodyPr wrap="square">
            <a:spAutoFit/>
          </a:bodyPr>
          <a:lstStyle/>
          <a:p>
            <a:pPr>
              <a:spcAft>
                <a:spcPts val="600"/>
              </a:spcAft>
            </a:pPr>
            <a:r>
              <a:rPr lang="en-AU" sz="1600" b="1" dirty="0">
                <a:latin typeface="Open Sans" panose="020B0606030504020204" pitchFamily="34" charset="0"/>
                <a:ea typeface="Open Sans" panose="020B0606030504020204" pitchFamily="34" charset="0"/>
                <a:cs typeface="Open Sans" panose="020B0606030504020204" pitchFamily="34" charset="0"/>
              </a:rPr>
              <a:t>3. ESTABLISH AND MAINTAIN GOOD COMMUNICATION</a:t>
            </a:r>
          </a:p>
          <a:p>
            <a:pPr marL="171450" indent="-1714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Encourage them to share their thoughts, feelings, and opinions.</a:t>
            </a:r>
          </a:p>
          <a:p>
            <a:pPr marL="171450" indent="-1714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Try not to lecture them, it is important to listen to their thoughts and concerns and offer help and support.</a:t>
            </a:r>
          </a:p>
          <a:p>
            <a:pPr marL="171450" indent="-1714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Try and make yourself somehow available most of the time.</a:t>
            </a:r>
            <a:endParaRPr lang="en-AU"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picture containing person, outdoor, grass&#10;&#10;Description automatically generated">
            <a:extLst>
              <a:ext uri="{FF2B5EF4-FFF2-40B4-BE49-F238E27FC236}">
                <a16:creationId xmlns:a16="http://schemas.microsoft.com/office/drawing/2014/main" id="{B808ECD3-E932-C640-9C2B-32C20786A79B}"/>
              </a:ext>
            </a:extLst>
          </p:cNvPr>
          <p:cNvPicPr>
            <a:picLocks noChangeAspect="1"/>
          </p:cNvPicPr>
          <p:nvPr/>
        </p:nvPicPr>
        <p:blipFill rotWithShape="1">
          <a:blip r:embed="rId4">
            <a:extLst>
              <a:ext uri="{28A0092B-C50C-407E-A947-70E740481C1C}">
                <a14:useLocalDpi xmlns:a14="http://schemas.microsoft.com/office/drawing/2010/main" val="0"/>
              </a:ext>
            </a:extLst>
          </a:blip>
          <a:srcRect t="8516" b="25490"/>
          <a:stretch/>
        </p:blipFill>
        <p:spPr>
          <a:xfrm>
            <a:off x="3888118" y="3367215"/>
            <a:ext cx="4592938" cy="2026577"/>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Tree>
    <p:extLst>
      <p:ext uri="{BB962C8B-B14F-4D97-AF65-F5344CB8AC3E}">
        <p14:creationId xmlns:p14="http://schemas.microsoft.com/office/powerpoint/2010/main" val="281651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Rounded Corners 11">
            <a:hlinkClick r:id="rId4"/>
            <a:extLst>
              <a:ext uri="{FF2B5EF4-FFF2-40B4-BE49-F238E27FC236}">
                <a16:creationId xmlns:a16="http://schemas.microsoft.com/office/drawing/2014/main" id="{849F0182-F9ED-4FB1-B88E-FC49CD835CD1}"/>
              </a:ext>
            </a:extLst>
          </p:cNvPr>
          <p:cNvSpPr/>
          <p:nvPr/>
        </p:nvSpPr>
        <p:spPr>
          <a:xfrm>
            <a:off x="6246766" y="1721877"/>
            <a:ext cx="3919917" cy="696470"/>
          </a:xfrm>
          <a:prstGeom prst="roundRect">
            <a:avLst/>
          </a:prstGeom>
          <a:solidFill>
            <a:srgbClr val="ECA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1604142" y="1089208"/>
            <a:ext cx="9144000" cy="409144"/>
          </a:xfrm>
        </p:spPr>
        <p:txBody>
          <a:bodyPr>
            <a:normAutofit/>
          </a:bodyPr>
          <a:lstStyle/>
          <a:p>
            <a:pPr algn="l"/>
            <a:r>
              <a:rPr lang="en-AU" sz="2000" b="1" cap="all" dirty="0">
                <a:solidFill>
                  <a:schemeClr val="bg1"/>
                </a:solidFill>
                <a:latin typeface="Jaldi" panose="020F0504030202060203" pitchFamily="34" charset="0"/>
                <a:cs typeface="Jaldi" panose="020F0504030202060203" pitchFamily="34" charset="0"/>
              </a:rPr>
              <a:t>When and where do I get help?</a:t>
            </a:r>
          </a:p>
        </p:txBody>
      </p:sp>
      <p:pic>
        <p:nvPicPr>
          <p:cNvPr id="5" name="Picture 4">
            <a:extLst>
              <a:ext uri="{FF2B5EF4-FFF2-40B4-BE49-F238E27FC236}">
                <a16:creationId xmlns:a16="http://schemas.microsoft.com/office/drawing/2014/main" id="{17BE7543-701C-422B-8AFD-D7CE1392DB6B}"/>
              </a:ext>
            </a:extLst>
          </p:cNvPr>
          <p:cNvPicPr>
            <a:picLocks noChangeAspect="1"/>
          </p:cNvPicPr>
          <p:nvPr/>
        </p:nvPicPr>
        <p:blipFill>
          <a:blip r:embed="rId5"/>
          <a:stretch>
            <a:fillRect/>
          </a:stretch>
        </p:blipFill>
        <p:spPr>
          <a:xfrm>
            <a:off x="1745720" y="1625726"/>
            <a:ext cx="4099152" cy="2220366"/>
          </a:xfrm>
          <a:prstGeom prst="rect">
            <a:avLst/>
          </a:prstGeom>
        </p:spPr>
      </p:pic>
      <p:sp>
        <p:nvSpPr>
          <p:cNvPr id="7" name="TextBox 6">
            <a:extLst>
              <a:ext uri="{FF2B5EF4-FFF2-40B4-BE49-F238E27FC236}">
                <a16:creationId xmlns:a16="http://schemas.microsoft.com/office/drawing/2014/main" id="{87E10A66-050F-431E-B328-92B0563B7A37}"/>
              </a:ext>
            </a:extLst>
          </p:cNvPr>
          <p:cNvSpPr txBox="1"/>
          <p:nvPr/>
        </p:nvSpPr>
        <p:spPr>
          <a:xfrm>
            <a:off x="1745720" y="1697855"/>
            <a:ext cx="4099152" cy="2062103"/>
          </a:xfrm>
          <a:prstGeom prst="rect">
            <a:avLst/>
          </a:prstGeom>
          <a:noFill/>
        </p:spPr>
        <p:txBody>
          <a:bodyPr wrap="square" rtlCol="0">
            <a:spAutoFit/>
          </a:bodyPr>
          <a:lstStyle/>
          <a:p>
            <a:r>
              <a:rPr lang="en-AU" sz="1600" b="1" dirty="0">
                <a:latin typeface="Open Sans" panose="020B0606030504020204" pitchFamily="34" charset="0"/>
                <a:ea typeface="Open Sans" panose="020B0606030504020204" pitchFamily="34" charset="0"/>
                <a:cs typeface="Open Sans" panose="020B0606030504020204" pitchFamily="34" charset="0"/>
              </a:rPr>
              <a:t>The National Alcohol and Other Drug Hotline </a:t>
            </a:r>
          </a:p>
          <a:p>
            <a:pPr marL="285750" indent="-285750">
              <a:buFont typeface="Arial" panose="020B0604020202020204" pitchFamily="34" charset="0"/>
              <a:buChar char="•"/>
            </a:pPr>
            <a:r>
              <a:rPr lang="en-AU" sz="1600" dirty="0"/>
              <a:t>Free and confidential advice about alcohol and other drugs</a:t>
            </a:r>
          </a:p>
          <a:p>
            <a:pPr marL="285750" indent="-285750">
              <a:buFont typeface="Arial" panose="020B0604020202020204" pitchFamily="34" charset="0"/>
              <a:buChar char="•"/>
            </a:pPr>
            <a:r>
              <a:rPr lang="en-AU" sz="1600" dirty="0"/>
              <a:t>Support, information, counselling and referral to services</a:t>
            </a: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24 hour service </a:t>
            </a: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Ph: </a:t>
            </a:r>
            <a:r>
              <a:rPr lang="en-AU" sz="1600" dirty="0"/>
              <a:t>1800 250 015</a:t>
            </a:r>
            <a:endParaRPr lang="en-AU" sz="1600" dirty="0">
              <a:latin typeface="Open Sans" panose="020B0606030504020204" pitchFamily="34" charset="0"/>
            </a:endParaRPr>
          </a:p>
        </p:txBody>
      </p:sp>
      <p:pic>
        <p:nvPicPr>
          <p:cNvPr id="3" name="Picture 2">
            <a:extLst>
              <a:ext uri="{FF2B5EF4-FFF2-40B4-BE49-F238E27FC236}">
                <a16:creationId xmlns:a16="http://schemas.microsoft.com/office/drawing/2014/main" id="{0C203A04-9A18-4EED-9293-81C5543FBA0C}"/>
              </a:ext>
            </a:extLst>
          </p:cNvPr>
          <p:cNvPicPr>
            <a:picLocks noChangeAspect="1"/>
          </p:cNvPicPr>
          <p:nvPr/>
        </p:nvPicPr>
        <p:blipFill>
          <a:blip r:embed="rId6"/>
          <a:stretch>
            <a:fillRect/>
          </a:stretch>
        </p:blipFill>
        <p:spPr>
          <a:xfrm>
            <a:off x="2164928" y="3982974"/>
            <a:ext cx="2977581" cy="1480503"/>
          </a:xfrm>
          <a:prstGeom prst="rect">
            <a:avLst/>
          </a:prstGeom>
        </p:spPr>
      </p:pic>
      <p:sp>
        <p:nvSpPr>
          <p:cNvPr id="11" name="TextBox 10">
            <a:extLst>
              <a:ext uri="{FF2B5EF4-FFF2-40B4-BE49-F238E27FC236}">
                <a16:creationId xmlns:a16="http://schemas.microsoft.com/office/drawing/2014/main" id="{194055BA-3E15-4802-814E-31BC91BEE898}"/>
              </a:ext>
            </a:extLst>
          </p:cNvPr>
          <p:cNvSpPr txBox="1"/>
          <p:nvPr/>
        </p:nvSpPr>
        <p:spPr>
          <a:xfrm>
            <a:off x="6347129" y="1748441"/>
            <a:ext cx="4099151" cy="830997"/>
          </a:xfrm>
          <a:prstGeom prst="rect">
            <a:avLst/>
          </a:prstGeom>
          <a:noFill/>
        </p:spPr>
        <p:txBody>
          <a:bodyPr wrap="square" rtlCol="0">
            <a:spAutoFit/>
          </a:bodyPr>
          <a:lstStyle/>
          <a:p>
            <a:r>
              <a:rPr lang="en-AU" sz="1600" b="1" dirty="0">
                <a:latin typeface="Open Sans" panose="020B0606030504020204" pitchFamily="34" charset="0"/>
                <a:ea typeface="Open Sans" panose="020B0606030504020204" pitchFamily="34" charset="0"/>
                <a:cs typeface="Open Sans" panose="020B0606030504020204" pitchFamily="34" charset="0"/>
              </a:rPr>
              <a:t>FOR OTHER HELP OPTIONS VISIT </a:t>
            </a:r>
          </a:p>
          <a:p>
            <a:r>
              <a:rPr lang="en-AU" sz="1600" b="1" dirty="0">
                <a:latin typeface="Open Sans" panose="020B0606030504020204" pitchFamily="34" charset="0"/>
                <a:ea typeface="Open Sans" panose="020B0606030504020204" pitchFamily="34" charset="0"/>
                <a:cs typeface="Open Sans" panose="020B0606030504020204" pitchFamily="34" charset="0"/>
                <a:hlinkClick r:id="rId7"/>
              </a:rPr>
              <a:t>WHEN AND WHERE DO I GET HELP</a:t>
            </a:r>
            <a:r>
              <a:rPr lang="en-AU" sz="1600" b="1" dirty="0">
                <a:latin typeface="Open Sans" panose="020B0606030504020204" pitchFamily="34" charset="0"/>
                <a:ea typeface="Open Sans" panose="020B0606030504020204" pitchFamily="34" charset="0"/>
                <a:cs typeface="Open Sans" panose="020B0606030504020204" pitchFamily="34" charset="0"/>
              </a:rPr>
              <a:t> </a:t>
            </a:r>
          </a:p>
          <a:p>
            <a:endParaRPr lang="en-AU"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Graphical user interface, text&#10;&#10;Description automatically generated">
            <a:extLst>
              <a:ext uri="{FF2B5EF4-FFF2-40B4-BE49-F238E27FC236}">
                <a16:creationId xmlns:a16="http://schemas.microsoft.com/office/drawing/2014/main" id="{29C854DD-724F-EC43-82C1-119B53433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6766" y="2732333"/>
            <a:ext cx="3919918" cy="2501281"/>
          </a:xfrm>
          <a:prstGeom prst="rect">
            <a:avLst/>
          </a:prstGeom>
        </p:spPr>
      </p:pic>
    </p:spTree>
    <p:extLst>
      <p:ext uri="{BB962C8B-B14F-4D97-AF65-F5344CB8AC3E}">
        <p14:creationId xmlns:p14="http://schemas.microsoft.com/office/powerpoint/2010/main" val="48630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generated with high confidence">
            <a:extLst>
              <a:ext uri="{FF2B5EF4-FFF2-40B4-BE49-F238E27FC236}">
                <a16:creationId xmlns:a16="http://schemas.microsoft.com/office/drawing/2014/main" id="{ECE342A8-ACC1-4565-AC6A-1566EDDC6EC0}"/>
              </a:ext>
            </a:extLst>
          </p:cNvPr>
          <p:cNvPicPr>
            <a:picLocks noChangeAspect="1"/>
          </p:cNvPicPr>
          <p:nvPr/>
        </p:nvPicPr>
        <p:blipFill rotWithShape="1">
          <a:blip r:embed="rId3">
            <a:extLst>
              <a:ext uri="{28A0092B-C50C-407E-A947-70E740481C1C}">
                <a14:useLocalDpi xmlns:a14="http://schemas.microsoft.com/office/drawing/2010/main" val="0"/>
              </a:ext>
            </a:extLst>
          </a:blip>
          <a:srcRect t="12499" b="7999"/>
          <a:stretch/>
        </p:blipFill>
        <p:spPr>
          <a:xfrm>
            <a:off x="-18299" y="839972"/>
            <a:ext cx="12206487" cy="5170303"/>
          </a:xfrm>
          <a:prstGeom prst="rect">
            <a:avLst/>
          </a:prstGeom>
        </p:spPr>
      </p:pic>
      <p:sp>
        <p:nvSpPr>
          <p:cNvPr id="2" name="TextBox 1"/>
          <p:cNvSpPr txBox="1"/>
          <p:nvPr/>
        </p:nvSpPr>
        <p:spPr>
          <a:xfrm>
            <a:off x="1741538" y="1334959"/>
            <a:ext cx="8674825" cy="3600986"/>
          </a:xfrm>
          <a:prstGeom prst="rect">
            <a:avLst/>
          </a:prstGeom>
          <a:noFill/>
          <a:ln>
            <a:noFill/>
          </a:ln>
        </p:spPr>
        <p:txBody>
          <a:bodyPr wrap="square" rtlCol="0">
            <a:spAutoFit/>
          </a:bodyPr>
          <a:lstStyle/>
          <a:p>
            <a:pPr>
              <a:spcAft>
                <a:spcPts val="1200"/>
              </a:spcAft>
            </a:pPr>
            <a:r>
              <a:rPr lang="en-AU" sz="2000" b="1" dirty="0">
                <a:solidFill>
                  <a:srgbClr val="2F5285"/>
                </a:solidFill>
                <a:latin typeface="Jaldi" panose="020F0504030202060203" pitchFamily="34" charset="0"/>
                <a:cs typeface="Jaldi" panose="020F0504030202060203" pitchFamily="34" charset="0"/>
              </a:rPr>
              <a:t>PRESENTATION OVERVIEW</a:t>
            </a:r>
          </a:p>
          <a:p>
            <a:pPr marL="266700" indent="-266700">
              <a:spcAft>
                <a:spcPts val="1200"/>
              </a:spcAft>
              <a:buFont typeface="+mj-lt"/>
              <a:buAutoNum type="arabicPeriod"/>
            </a:pPr>
            <a:r>
              <a:rPr lang="en-AU" sz="1600" dirty="0">
                <a:latin typeface="Open Sans" panose="020B0606030504020204" pitchFamily="34" charset="0"/>
                <a:ea typeface="Open Sans" panose="020B0606030504020204" pitchFamily="34" charset="0"/>
                <a:cs typeface="Open Sans" panose="020B0606030504020204" pitchFamily="34" charset="0"/>
              </a:rPr>
              <a:t>What is ice?</a:t>
            </a:r>
          </a:p>
          <a:p>
            <a:pPr marL="266700" indent="-266700">
              <a:spcAft>
                <a:spcPts val="1200"/>
              </a:spcAft>
              <a:buFont typeface="+mj-lt"/>
              <a:buAutoNum type="arabicPeriod"/>
            </a:pPr>
            <a:r>
              <a:rPr lang="en-AU" sz="1600" dirty="0">
                <a:latin typeface="Open Sans" panose="020B0606030504020204" pitchFamily="34" charset="0"/>
                <a:ea typeface="Open Sans" panose="020B0606030504020204" pitchFamily="34" charset="0"/>
                <a:cs typeface="Open Sans" panose="020B0606030504020204" pitchFamily="34" charset="0"/>
              </a:rPr>
              <a:t>Why do people use ice?</a:t>
            </a:r>
          </a:p>
          <a:p>
            <a:pPr marL="266700" indent="-266700">
              <a:spcAft>
                <a:spcPts val="1200"/>
              </a:spcAft>
              <a:buFont typeface="+mj-lt"/>
              <a:buAutoNum type="arabicPeriod"/>
            </a:pPr>
            <a:r>
              <a:rPr lang="en-AU" sz="1600" dirty="0">
                <a:latin typeface="Open Sans" panose="020B0606030504020204" pitchFamily="34" charset="0"/>
                <a:ea typeface="Open Sans" panose="020B0606030504020204" pitchFamily="34" charset="0"/>
                <a:cs typeface="Open Sans" panose="020B0606030504020204" pitchFamily="34" charset="0"/>
              </a:rPr>
              <a:t>How does ice work? </a:t>
            </a:r>
          </a:p>
          <a:p>
            <a:pPr marL="266700" indent="-266700">
              <a:spcAft>
                <a:spcPts val="1200"/>
              </a:spcAft>
              <a:buFont typeface="+mj-lt"/>
              <a:buAutoNum type="arabicPeriod"/>
            </a:pPr>
            <a:r>
              <a:rPr lang="en-AU" sz="1600" dirty="0">
                <a:latin typeface="Open Sans" panose="020B0606030504020204" pitchFamily="34" charset="0"/>
                <a:ea typeface="Open Sans" panose="020B0606030504020204" pitchFamily="34" charset="0"/>
                <a:cs typeface="Open Sans" panose="020B0606030504020204" pitchFamily="34" charset="0"/>
              </a:rPr>
              <a:t>Families and Friends: How can I support a loved one?</a:t>
            </a:r>
          </a:p>
          <a:p>
            <a:pPr marL="266700" indent="-266700">
              <a:spcAft>
                <a:spcPts val="1200"/>
              </a:spcAft>
              <a:buFont typeface="+mj-lt"/>
              <a:buAutoNum type="arabicPeriod"/>
            </a:pPr>
            <a:r>
              <a:rPr lang="en-AU" sz="1600" dirty="0">
                <a:latin typeface="Open Sans" panose="020B0606030504020204" pitchFamily="34" charset="0"/>
                <a:ea typeface="Open Sans" panose="020B0606030504020204" pitchFamily="34" charset="0"/>
                <a:cs typeface="Open Sans" panose="020B0606030504020204" pitchFamily="34" charset="0"/>
              </a:rPr>
              <a:t>Resources for Health</a:t>
            </a:r>
            <a:r>
              <a:rPr lang="en-AU" sz="16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AU" sz="1600" dirty="0">
                <a:latin typeface="Open Sans" panose="020B0606030504020204" pitchFamily="34" charset="0"/>
                <a:ea typeface="Open Sans" panose="020B0606030504020204" pitchFamily="34" charset="0"/>
                <a:cs typeface="Open Sans" panose="020B0606030504020204" pitchFamily="34" charset="0"/>
              </a:rPr>
              <a:t>Workers: Do’s and Don’ts</a:t>
            </a:r>
          </a:p>
          <a:p>
            <a:pPr marL="266700" indent="-266700">
              <a:spcAft>
                <a:spcPts val="1200"/>
              </a:spcAft>
              <a:buFont typeface="+mj-lt"/>
              <a:buAutoNum type="arabicPeriod"/>
            </a:pPr>
            <a:r>
              <a:rPr lang="en-AU" sz="1600" dirty="0">
                <a:latin typeface="Open Sans" panose="020B0606030504020204" pitchFamily="34" charset="0"/>
                <a:ea typeface="Open Sans" panose="020B0606030504020204" pitchFamily="34" charset="0"/>
                <a:cs typeface="Open Sans" panose="020B0606030504020204" pitchFamily="34" charset="0"/>
              </a:rPr>
              <a:t>Schools: Tools for Parents</a:t>
            </a:r>
            <a:r>
              <a:rPr lang="en-AU" sz="16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p>
          <a:p>
            <a:pPr marL="266700" indent="-266700">
              <a:spcAft>
                <a:spcPts val="1200"/>
              </a:spcAft>
              <a:buFont typeface="+mj-lt"/>
              <a:buAutoNum type="arabicPeriod"/>
            </a:pPr>
            <a:r>
              <a:rPr lang="en-AU" sz="1600" dirty="0">
                <a:latin typeface="Open Sans" panose="020B0606030504020204" pitchFamily="34" charset="0"/>
                <a:ea typeface="Open Sans" panose="020B0606030504020204" pitchFamily="34" charset="0"/>
                <a:cs typeface="Open Sans" panose="020B0606030504020204" pitchFamily="34" charset="0"/>
              </a:rPr>
              <a:t>When and where do I get help?</a:t>
            </a:r>
          </a:p>
          <a:p>
            <a:pPr marL="266700" indent="-266700">
              <a:spcAft>
                <a:spcPts val="1200"/>
              </a:spcAft>
              <a:buFont typeface="+mj-lt"/>
              <a:buAutoNum type="arabicPeriod"/>
            </a:pPr>
            <a:r>
              <a:rPr lang="en-AU" sz="1600" dirty="0">
                <a:latin typeface="Open Sans" panose="020B0606030504020204" pitchFamily="34" charset="0"/>
                <a:ea typeface="Open Sans" panose="020B0606030504020204" pitchFamily="34" charset="0"/>
                <a:cs typeface="Open Sans" panose="020B0606030504020204" pitchFamily="34" charset="0"/>
              </a:rPr>
              <a:t>What type of help is available?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5244" y="981549"/>
            <a:ext cx="2791119" cy="1860746"/>
          </a:xfrm>
          <a:prstGeom prst="roundRect">
            <a:avLst>
              <a:gd name="adj" fmla="val 12096"/>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8562" y="2566429"/>
            <a:ext cx="2537380" cy="1903035"/>
          </a:xfrm>
          <a:prstGeom prst="roundRect">
            <a:avLst>
              <a:gd name="adj" fmla="val 10521"/>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6133" y="4013541"/>
            <a:ext cx="2791119" cy="1862910"/>
          </a:xfrm>
          <a:prstGeom prst="roundRect">
            <a:avLst>
              <a:gd name="adj" fmla="val 10389"/>
            </a:avLst>
          </a:prstGeom>
        </p:spPr>
      </p:pic>
    </p:spTree>
    <p:extLst>
      <p:ext uri="{BB962C8B-B14F-4D97-AF65-F5344CB8AC3E}">
        <p14:creationId xmlns:p14="http://schemas.microsoft.com/office/powerpoint/2010/main" val="849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AU" sz="2000" b="1" dirty="0">
                <a:solidFill>
                  <a:schemeClr val="bg1"/>
                </a:solidFill>
                <a:latin typeface="Jaldi" panose="020F0504030202060203" pitchFamily="34" charset="0"/>
                <a:cs typeface="Jaldi" panose="020F0504030202060203" pitchFamily="34" charset="0"/>
              </a:rPr>
              <a:t>WHAT TYPE OF HELP IS AVAILABLE?</a:t>
            </a:r>
          </a:p>
        </p:txBody>
      </p:sp>
      <p:sp>
        <p:nvSpPr>
          <p:cNvPr id="3" name="TextBox 2">
            <a:extLst>
              <a:ext uri="{FF2B5EF4-FFF2-40B4-BE49-F238E27FC236}">
                <a16:creationId xmlns:a16="http://schemas.microsoft.com/office/drawing/2014/main" id="{DB2707CD-817D-4CF8-A5C9-6BE449565B26}"/>
              </a:ext>
            </a:extLst>
          </p:cNvPr>
          <p:cNvSpPr txBox="1"/>
          <p:nvPr/>
        </p:nvSpPr>
        <p:spPr>
          <a:xfrm>
            <a:off x="6448647" y="1542987"/>
            <a:ext cx="4213893" cy="3477875"/>
          </a:xfrm>
          <a:prstGeom prst="rect">
            <a:avLst/>
          </a:prstGeom>
          <a:noFill/>
        </p:spPr>
        <p:txBody>
          <a:bodyPr wrap="square" rtlCol="0">
            <a:spAutoFit/>
          </a:bodyPr>
          <a:lstStyle/>
          <a:p>
            <a:pPr>
              <a:spcBef>
                <a:spcPts val="1000"/>
              </a:spcBef>
            </a:pPr>
            <a:r>
              <a:rPr lang="en-AU" sz="1500" b="1" dirty="0">
                <a:latin typeface="Open Sans" panose="020B0606030504020204" pitchFamily="34" charset="0"/>
              </a:rPr>
              <a:t>Online Treatment Programs</a:t>
            </a:r>
          </a:p>
          <a:p>
            <a:pPr marL="177800" indent="-177800">
              <a:spcBef>
                <a:spcPts val="600"/>
              </a:spcBef>
              <a:buFont typeface="Arial" panose="020B0604020202020204" pitchFamily="34" charset="0"/>
              <a:buChar char="•"/>
            </a:pPr>
            <a:r>
              <a:rPr lang="en-AU" sz="1500" dirty="0">
                <a:latin typeface="Open Sans" panose="020B0606030504020204" pitchFamily="34" charset="0"/>
              </a:rPr>
              <a:t>Online Treatment Programs can involve ‘chatting’ to a trained </a:t>
            </a:r>
            <a:r>
              <a:rPr lang="en-AU" sz="1500" dirty="0">
                <a:latin typeface="Open Sans" panose="020B0606030504020204" pitchFamily="34" charset="0"/>
                <a:ea typeface="Open Sans" panose="020B0606030504020204" pitchFamily="34" charset="0"/>
                <a:cs typeface="Open Sans" panose="020B0606030504020204" pitchFamily="34" charset="0"/>
              </a:rPr>
              <a:t>counsellor over the internet in real-time or by email, or a pre-programmed online “course” that is offered with or without support from a trained professional.</a:t>
            </a:r>
          </a:p>
          <a:p>
            <a:pPr marL="177800" indent="-177800">
              <a:buFont typeface="Arial" panose="020B0604020202020204" pitchFamily="34" charset="0"/>
              <a:buChar char="•"/>
            </a:pPr>
            <a:endParaRPr lang="en-AU" sz="1500" dirty="0">
              <a:latin typeface="Open Sans" panose="020B0606030504020204" pitchFamily="34" charset="0"/>
              <a:ea typeface="Open Sans" panose="020B0606030504020204" pitchFamily="34" charset="0"/>
              <a:cs typeface="Open Sans" panose="020B0606030504020204" pitchFamily="34" charset="0"/>
            </a:endParaRPr>
          </a:p>
          <a:p>
            <a:pPr marL="177800" indent="-177800"/>
            <a:r>
              <a:rPr lang="en-AU" sz="1500" b="1" dirty="0">
                <a:latin typeface="Open Sans" panose="020B0606030504020204" pitchFamily="34" charset="0"/>
                <a:ea typeface="Open Sans" panose="020B0606030504020204" pitchFamily="34" charset="0"/>
                <a:cs typeface="Open Sans" panose="020B0606030504020204" pitchFamily="34" charset="0"/>
              </a:rPr>
              <a:t>Residential Rehabilitation</a:t>
            </a:r>
          </a:p>
          <a:p>
            <a:pPr marL="177800" indent="-177800">
              <a:spcBef>
                <a:spcPts val="600"/>
              </a:spcBef>
              <a:buFont typeface="Arial" panose="020B0604020202020204" pitchFamily="34" charset="0"/>
              <a:buChar char="•"/>
            </a:pPr>
            <a:r>
              <a:rPr lang="en-AU" sz="1500" dirty="0">
                <a:latin typeface="Open Sans" panose="020B0606030504020204" pitchFamily="34" charset="0"/>
                <a:ea typeface="Open Sans" panose="020B0606030504020204" pitchFamily="34" charset="0"/>
                <a:cs typeface="Open Sans" panose="020B0606030504020204" pitchFamily="34" charset="0"/>
              </a:rPr>
              <a:t>‘Rehab’, ‘detox’ or ‘withdrawal’ clinics are places where people can stay for a few days or up to a few months at a time. </a:t>
            </a:r>
          </a:p>
          <a:p>
            <a:endParaRPr lang="en-AU" sz="1500" dirty="0"/>
          </a:p>
        </p:txBody>
      </p:sp>
      <p:sp>
        <p:nvSpPr>
          <p:cNvPr id="10" name="Subtitle 2"/>
          <p:cNvSpPr>
            <a:spLocks noGrp="1"/>
          </p:cNvSpPr>
          <p:nvPr>
            <p:ph type="subTitle" idx="1"/>
          </p:nvPr>
        </p:nvSpPr>
        <p:spPr>
          <a:xfrm>
            <a:off x="1529460" y="1542987"/>
            <a:ext cx="4603529" cy="4351186"/>
          </a:xfrm>
        </p:spPr>
        <p:txBody>
          <a:bodyPr>
            <a:noAutofit/>
          </a:bodyPr>
          <a:lstStyle/>
          <a:p>
            <a:pPr algn="l">
              <a:lnSpc>
                <a:spcPct val="100000"/>
              </a:lnSpc>
            </a:pPr>
            <a:r>
              <a:rPr lang="en-AU" sz="1500" b="1" dirty="0">
                <a:latin typeface="Open Sans" panose="020B0606030504020204" pitchFamily="34" charset="0"/>
                <a:ea typeface="Open Sans" panose="020B0606030504020204" pitchFamily="34" charset="0"/>
                <a:cs typeface="Open Sans" panose="020B0606030504020204" pitchFamily="34" charset="0"/>
              </a:rPr>
              <a:t>Seeing a Psychologist</a:t>
            </a:r>
          </a:p>
          <a:p>
            <a:pPr marL="177800" indent="-177800" algn="l">
              <a:lnSpc>
                <a:spcPct val="100000"/>
              </a:lnSpc>
              <a:buFont typeface="Arial" panose="020B0604020202020204" pitchFamily="34" charset="0"/>
              <a:buChar char="•"/>
            </a:pPr>
            <a:r>
              <a:rPr lang="en-AU" sz="1500" dirty="0">
                <a:latin typeface="Open Sans" panose="020B0606030504020204" pitchFamily="34" charset="0"/>
                <a:ea typeface="Open Sans" panose="020B0606030504020204" pitchFamily="34" charset="0"/>
                <a:cs typeface="Open Sans" panose="020B0606030504020204" pitchFamily="34" charset="0"/>
              </a:rPr>
              <a:t>Psychologists create a safe space for people to come and talk about things they might not feel comfortable talking about with families/friends. </a:t>
            </a:r>
          </a:p>
          <a:p>
            <a:pPr marL="177800" indent="-177800" algn="l">
              <a:lnSpc>
                <a:spcPct val="100000"/>
              </a:lnSpc>
              <a:buFont typeface="Arial" panose="020B0604020202020204" pitchFamily="34" charset="0"/>
              <a:buChar char="•"/>
            </a:pPr>
            <a:r>
              <a:rPr lang="en-AU" sz="1500" dirty="0">
                <a:latin typeface="Open Sans" panose="020B0606030504020204" pitchFamily="34" charset="0"/>
                <a:ea typeface="Open Sans" panose="020B0606030504020204" pitchFamily="34" charset="0"/>
                <a:cs typeface="Open Sans" panose="020B0606030504020204" pitchFamily="34" charset="0"/>
              </a:rPr>
              <a:t>They can assist people who are trying to understand their thoughts and feelings, and help them to learn skills and techniques to manage these thoughts and feelings.</a:t>
            </a:r>
          </a:p>
          <a:p>
            <a:pPr marL="177800" indent="-177800" algn="l">
              <a:lnSpc>
                <a:spcPct val="100000"/>
              </a:lnSpc>
            </a:pPr>
            <a:r>
              <a:rPr lang="en-AU" sz="1500" b="1" dirty="0">
                <a:latin typeface="Open Sans" panose="020B0606030504020204" pitchFamily="34" charset="0"/>
                <a:ea typeface="Open Sans" panose="020B0606030504020204" pitchFamily="34" charset="0"/>
                <a:cs typeface="Open Sans" panose="020B0606030504020204" pitchFamily="34" charset="0"/>
              </a:rPr>
              <a:t>Outreach Support</a:t>
            </a:r>
          </a:p>
          <a:p>
            <a:pPr marL="177800" indent="-177800" algn="l">
              <a:lnSpc>
                <a:spcPct val="100000"/>
              </a:lnSpc>
              <a:buFont typeface="Arial" panose="020B0604020202020204" pitchFamily="34" charset="0"/>
              <a:buChar char="•"/>
            </a:pPr>
            <a:r>
              <a:rPr lang="en-AU" sz="1500" dirty="0">
                <a:latin typeface="Open Sans" panose="020B0606030504020204" pitchFamily="34" charset="0"/>
                <a:ea typeface="Open Sans" panose="020B0606030504020204" pitchFamily="34" charset="0"/>
                <a:cs typeface="Open Sans" panose="020B0606030504020204" pitchFamily="34" charset="0"/>
              </a:rPr>
              <a:t>Outreach Support can be provided by a trained health professional who visits a person’s home to help them complete daily activities and supports them in tasks such as securing safe housing and attending health check-ups. </a:t>
            </a:r>
          </a:p>
        </p:txBody>
      </p:sp>
      <p:cxnSp>
        <p:nvCxnSpPr>
          <p:cNvPr id="12" name="Straight Connector 11">
            <a:extLst>
              <a:ext uri="{FF2B5EF4-FFF2-40B4-BE49-F238E27FC236}">
                <a16:creationId xmlns:a16="http://schemas.microsoft.com/office/drawing/2014/main" id="{9DF90CDF-440D-4B0E-81B6-A9299427ECF5}"/>
              </a:ext>
            </a:extLst>
          </p:cNvPr>
          <p:cNvCxnSpPr>
            <a:cxnSpLocks/>
          </p:cNvCxnSpPr>
          <p:nvPr/>
        </p:nvCxnSpPr>
        <p:spPr>
          <a:xfrm>
            <a:off x="6278526" y="1642730"/>
            <a:ext cx="0" cy="39656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hlinkClick r:id="rId4"/>
            <a:extLst>
              <a:ext uri="{FF2B5EF4-FFF2-40B4-BE49-F238E27FC236}">
                <a16:creationId xmlns:a16="http://schemas.microsoft.com/office/drawing/2014/main" id="{80237D7D-182D-4034-A993-7B20047866D9}"/>
              </a:ext>
            </a:extLst>
          </p:cNvPr>
          <p:cNvSpPr/>
          <p:nvPr/>
        </p:nvSpPr>
        <p:spPr>
          <a:xfrm>
            <a:off x="6806544" y="4759110"/>
            <a:ext cx="3330722" cy="592380"/>
          </a:xfrm>
          <a:prstGeom prst="roundRect">
            <a:avLst/>
          </a:prstGeom>
          <a:solidFill>
            <a:srgbClr val="ECA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Subtitle 2">
            <a:extLst>
              <a:ext uri="{FF2B5EF4-FFF2-40B4-BE49-F238E27FC236}">
                <a16:creationId xmlns:a16="http://schemas.microsoft.com/office/drawing/2014/main" id="{7B5F2562-A5D3-46AD-9A7F-ABF0EA53E94B}"/>
              </a:ext>
            </a:extLst>
          </p:cNvPr>
          <p:cNvSpPr txBox="1">
            <a:spLocks/>
          </p:cNvSpPr>
          <p:nvPr/>
        </p:nvSpPr>
        <p:spPr>
          <a:xfrm>
            <a:off x="6806543" y="4914306"/>
            <a:ext cx="3330723" cy="2811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hlinkClick r:id="rId5"/>
              </a:rPr>
              <a:t>TYPES OF HELP</a:t>
            </a:r>
            <a:endParaRPr lang="en-AU" sz="1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2401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ell phone&#10;&#10;Description generated with high confidence">
            <a:extLst>
              <a:ext uri="{FF2B5EF4-FFF2-40B4-BE49-F238E27FC236}">
                <a16:creationId xmlns:a16="http://schemas.microsoft.com/office/drawing/2014/main" id="{67AC8056-3977-4204-9012-2D852ABF799E}"/>
              </a:ext>
            </a:extLst>
          </p:cNvPr>
          <p:cNvPicPr>
            <a:picLocks noChangeAspect="1"/>
          </p:cNvPicPr>
          <p:nvPr/>
        </p:nvPicPr>
        <p:blipFill rotWithShape="1">
          <a:blip r:embed="rId3">
            <a:extLst>
              <a:ext uri="{28A0092B-C50C-407E-A947-70E740481C1C}">
                <a14:useLocalDpi xmlns:a14="http://schemas.microsoft.com/office/drawing/2010/main" val="0"/>
              </a:ext>
            </a:extLst>
          </a:blip>
          <a:srcRect l="3571" t="13528" r="3571" b="13669"/>
          <a:stretch/>
        </p:blipFill>
        <p:spPr>
          <a:xfrm>
            <a:off x="-51487" y="840260"/>
            <a:ext cx="12294973" cy="5177482"/>
          </a:xfrm>
          <a:prstGeom prst="rect">
            <a:avLst/>
          </a:prstGeom>
        </p:spPr>
      </p:pic>
      <p:sp>
        <p:nvSpPr>
          <p:cNvPr id="3" name="Subtitle 2"/>
          <p:cNvSpPr>
            <a:spLocks noGrp="1"/>
          </p:cNvSpPr>
          <p:nvPr>
            <p:ph type="subTitle" idx="1"/>
          </p:nvPr>
        </p:nvSpPr>
        <p:spPr>
          <a:xfrm>
            <a:off x="1518457" y="1673762"/>
            <a:ext cx="9132917" cy="2462517"/>
          </a:xfrm>
        </p:spPr>
        <p:txBody>
          <a:bodyPr>
            <a:noAutofit/>
          </a:bodyPr>
          <a:lstStyle/>
          <a:p>
            <a:pPr>
              <a:lnSpc>
                <a:spcPct val="100000"/>
              </a:lnSpc>
            </a:pPr>
            <a:r>
              <a:rPr lang="en-AU" sz="1600" dirty="0">
                <a:latin typeface="Open Sans" panose="020B0606030504020204" pitchFamily="34" charset="0"/>
                <a:ea typeface="Open Sans" panose="020B0606030504020204" pitchFamily="34" charset="0"/>
                <a:cs typeface="Open Sans" panose="020B0606030504020204" pitchFamily="34" charset="0"/>
              </a:rPr>
              <a:t>Visit the </a:t>
            </a:r>
            <a:r>
              <a:rPr lang="en-AU" sz="1600" i="1" dirty="0">
                <a:latin typeface="Open Sans" panose="020B0606030504020204" pitchFamily="34" charset="0"/>
                <a:ea typeface="Open Sans" panose="020B0606030504020204" pitchFamily="34" charset="0"/>
                <a:cs typeface="Open Sans" panose="020B0606030504020204" pitchFamily="34" charset="0"/>
              </a:rPr>
              <a:t>Cracks in the Ice </a:t>
            </a:r>
            <a:r>
              <a:rPr lang="en-AU" sz="1600" dirty="0">
                <a:latin typeface="Open Sans" panose="020B0606030504020204" pitchFamily="34" charset="0"/>
                <a:ea typeface="Open Sans" panose="020B0606030504020204" pitchFamily="34" charset="0"/>
                <a:cs typeface="Open Sans" panose="020B0606030504020204" pitchFamily="34" charset="0"/>
              </a:rPr>
              <a:t>community toolkit: </a:t>
            </a:r>
            <a:r>
              <a:rPr lang="en-AU" sz="1600" dirty="0">
                <a:latin typeface="Open Sans" panose="020B0606030504020204" pitchFamily="34" charset="0"/>
                <a:ea typeface="Open Sans" panose="020B0606030504020204" pitchFamily="34" charset="0"/>
                <a:cs typeface="Open Sans" panose="020B0606030504020204" pitchFamily="34" charset="0"/>
                <a:hlinkClick r:id="rId4"/>
              </a:rPr>
              <a:t>cracksintheice.org.au</a:t>
            </a:r>
            <a:r>
              <a:rPr lang="en-AU" sz="1600" dirty="0">
                <a:latin typeface="Open Sans" panose="020B0606030504020204" pitchFamily="34" charset="0"/>
                <a:ea typeface="Open Sans" panose="020B0606030504020204" pitchFamily="34" charset="0"/>
                <a:cs typeface="Open Sans" panose="020B0606030504020204" pitchFamily="34" charset="0"/>
              </a:rPr>
              <a:t> for more information or to download a copy of the Cracks in the Ice companion booklet. </a:t>
            </a:r>
          </a:p>
          <a:p>
            <a:pPr>
              <a:lnSpc>
                <a:spcPct val="100000"/>
              </a:lnSpc>
            </a:pPr>
            <a:r>
              <a:rPr lang="en-AU" sz="1600" dirty="0">
                <a:latin typeface="Open Sans" panose="020B0606030504020204" pitchFamily="34" charset="0"/>
                <a:ea typeface="Open Sans" panose="020B0606030504020204" pitchFamily="34" charset="0"/>
                <a:cs typeface="Open Sans" panose="020B0606030504020204" pitchFamily="34" charset="0"/>
              </a:rPr>
              <a:t>You can also keep updated by:</a:t>
            </a:r>
          </a:p>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rPr>
              <a:t>DOWNLOAD</a:t>
            </a:r>
            <a:r>
              <a:rPr lang="en-AU" sz="1600" dirty="0">
                <a:latin typeface="Open Sans" panose="020B0606030504020204" pitchFamily="34" charset="0"/>
                <a:ea typeface="Open Sans" panose="020B0606030504020204" pitchFamily="34" charset="0"/>
                <a:cs typeface="Open Sans" panose="020B0606030504020204" pitchFamily="34" charset="0"/>
              </a:rPr>
              <a:t> the app on </a:t>
            </a:r>
            <a:r>
              <a:rPr lang="en-AU" sz="1600" dirty="0">
                <a:latin typeface="Open Sans" panose="020B0606030504020204" pitchFamily="34" charset="0"/>
                <a:ea typeface="Open Sans" panose="020B0606030504020204" pitchFamily="34" charset="0"/>
                <a:cs typeface="Open Sans" panose="020B0606030504020204" pitchFamily="34" charset="0"/>
                <a:hlinkClick r:id="rId5"/>
              </a:rPr>
              <a:t>iTunes</a:t>
            </a:r>
            <a:r>
              <a:rPr lang="en-AU" sz="1600" dirty="0">
                <a:latin typeface="Open Sans" panose="020B0606030504020204" pitchFamily="34" charset="0"/>
                <a:ea typeface="Open Sans" panose="020B0606030504020204" pitchFamily="34" charset="0"/>
                <a:cs typeface="Open Sans" panose="020B0606030504020204" pitchFamily="34" charset="0"/>
              </a:rPr>
              <a:t> and </a:t>
            </a:r>
            <a:r>
              <a:rPr lang="en-AU" sz="1600" dirty="0">
                <a:latin typeface="Open Sans" panose="020B0606030504020204" pitchFamily="34" charset="0"/>
                <a:ea typeface="Open Sans" panose="020B0606030504020204" pitchFamily="34" charset="0"/>
                <a:cs typeface="Open Sans" panose="020B0606030504020204" pitchFamily="34" charset="0"/>
                <a:hlinkClick r:id="rId6"/>
              </a:rPr>
              <a:t>Google Play</a:t>
            </a: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rPr>
              <a:t>SUBSCRIBE</a:t>
            </a:r>
            <a:r>
              <a:rPr lang="en-AU" sz="1600" dirty="0">
                <a:latin typeface="Open Sans" panose="020B0606030504020204" pitchFamily="34" charset="0"/>
                <a:ea typeface="Open Sans" panose="020B0606030504020204" pitchFamily="34" charset="0"/>
                <a:cs typeface="Open Sans" panose="020B0606030504020204" pitchFamily="34" charset="0"/>
              </a:rPr>
              <a:t> to the Cracks in the Ice </a:t>
            </a:r>
            <a:r>
              <a:rPr lang="en-AU" sz="1600" dirty="0">
                <a:latin typeface="Open Sans" panose="020B0606030504020204" pitchFamily="34" charset="0"/>
                <a:ea typeface="Open Sans" panose="020B0606030504020204" pitchFamily="34" charset="0"/>
                <a:cs typeface="Open Sans" panose="020B0606030504020204" pitchFamily="34" charset="0"/>
                <a:hlinkClick r:id="rId7"/>
              </a:rPr>
              <a:t>email list </a:t>
            </a:r>
            <a:r>
              <a:rPr lang="en-AU" sz="1600" dirty="0">
                <a:latin typeface="Open Sans" panose="020B0606030504020204" pitchFamily="34" charset="0"/>
                <a:ea typeface="Open Sans" panose="020B0606030504020204" pitchFamily="34" charset="0"/>
                <a:cs typeface="Open Sans" panose="020B0606030504020204" pitchFamily="34" charset="0"/>
              </a:rPr>
              <a:t>and watch the </a:t>
            </a:r>
            <a:r>
              <a:rPr lang="en-AU" sz="1600" dirty="0">
                <a:latin typeface="Open Sans" panose="020B0606030504020204" pitchFamily="34" charset="0"/>
                <a:ea typeface="Open Sans" panose="020B0606030504020204" pitchFamily="34" charset="0"/>
                <a:cs typeface="Open Sans" panose="020B0606030504020204" pitchFamily="34" charset="0"/>
                <a:hlinkClick r:id="rId8"/>
              </a:rPr>
              <a:t>webinars</a:t>
            </a: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rPr>
              <a:t>LIKE</a:t>
            </a:r>
            <a:r>
              <a:rPr lang="en-AU" sz="1600" dirty="0">
                <a:latin typeface="Open Sans" panose="020B0606030504020204" pitchFamily="34" charset="0"/>
                <a:ea typeface="Open Sans" panose="020B0606030504020204" pitchFamily="34" charset="0"/>
                <a:cs typeface="Open Sans" panose="020B0606030504020204" pitchFamily="34" charset="0"/>
              </a:rPr>
              <a:t> </a:t>
            </a:r>
            <a:r>
              <a:rPr lang="en-AU" sz="1600" dirty="0">
                <a:latin typeface="Open Sans" panose="020B0606030504020204" pitchFamily="34" charset="0"/>
                <a:ea typeface="Open Sans" panose="020B0606030504020204" pitchFamily="34" charset="0"/>
                <a:cs typeface="Open Sans" panose="020B0606030504020204" pitchFamily="34" charset="0"/>
                <a:hlinkClick r:id="rId9"/>
              </a:rPr>
              <a:t>Cracks in the Ice </a:t>
            </a: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rPr>
              <a:t>FOLLOW</a:t>
            </a:r>
            <a:r>
              <a:rPr lang="en-AU" sz="1600" dirty="0">
                <a:latin typeface="Open Sans" panose="020B0606030504020204" pitchFamily="34" charset="0"/>
                <a:ea typeface="Open Sans" panose="020B0606030504020204" pitchFamily="34" charset="0"/>
                <a:cs typeface="Open Sans" panose="020B0606030504020204" pitchFamily="34" charset="0"/>
              </a:rPr>
              <a:t> </a:t>
            </a:r>
            <a:r>
              <a:rPr lang="en-AU" sz="1600" dirty="0">
                <a:latin typeface="Open Sans" panose="020B0606030504020204" pitchFamily="34" charset="0"/>
                <a:ea typeface="Open Sans" panose="020B0606030504020204" pitchFamily="34" charset="0"/>
                <a:cs typeface="Open Sans" panose="020B0606030504020204" pitchFamily="34" charset="0"/>
                <a:hlinkClick r:id="rId10"/>
              </a:rPr>
              <a:t>@</a:t>
            </a:r>
            <a:r>
              <a:rPr lang="en-AU" sz="1600" dirty="0" err="1">
                <a:latin typeface="Open Sans" panose="020B0606030504020204" pitchFamily="34" charset="0"/>
                <a:ea typeface="Open Sans" panose="020B0606030504020204" pitchFamily="34" charset="0"/>
                <a:cs typeface="Open Sans" panose="020B0606030504020204" pitchFamily="34" charset="0"/>
                <a:hlinkClick r:id="rId10"/>
              </a:rPr>
              <a:t>cracksintheice</a:t>
            </a: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p:cNvSpPr txBox="1">
            <a:spLocks/>
          </p:cNvSpPr>
          <p:nvPr/>
        </p:nvSpPr>
        <p:spPr>
          <a:xfrm>
            <a:off x="1518457" y="1180124"/>
            <a:ext cx="9132918" cy="4091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WANT MORE INFORMATION?</a:t>
            </a:r>
            <a:endParaRPr lang="en-AU"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353F3416-9D5B-4655-B654-1010ECCEA936}"/>
              </a:ext>
            </a:extLst>
          </p:cNvPr>
          <p:cNvPicPr>
            <a:picLocks noChangeAspect="1"/>
          </p:cNvPicPr>
          <p:nvPr/>
        </p:nvPicPr>
        <p:blipFill>
          <a:blip r:embed="rId11"/>
          <a:stretch>
            <a:fillRect/>
          </a:stretch>
        </p:blipFill>
        <p:spPr>
          <a:xfrm>
            <a:off x="4745314" y="3418387"/>
            <a:ext cx="285916" cy="285915"/>
          </a:xfrm>
          <a:prstGeom prst="rect">
            <a:avLst/>
          </a:prstGeom>
        </p:spPr>
      </p:pic>
      <p:pic>
        <p:nvPicPr>
          <p:cNvPr id="5" name="Picture 4">
            <a:extLst>
              <a:ext uri="{FF2B5EF4-FFF2-40B4-BE49-F238E27FC236}">
                <a16:creationId xmlns:a16="http://schemas.microsoft.com/office/drawing/2014/main" id="{D7BB6C83-7D32-4D41-A3FF-5170DE9EC297}"/>
              </a:ext>
            </a:extLst>
          </p:cNvPr>
          <p:cNvPicPr>
            <a:picLocks noChangeAspect="1"/>
          </p:cNvPicPr>
          <p:nvPr/>
        </p:nvPicPr>
        <p:blipFill>
          <a:blip r:embed="rId12"/>
          <a:stretch>
            <a:fillRect/>
          </a:stretch>
        </p:blipFill>
        <p:spPr>
          <a:xfrm>
            <a:off x="4519669" y="3788796"/>
            <a:ext cx="285916" cy="282604"/>
          </a:xfrm>
          <a:prstGeom prst="rect">
            <a:avLst/>
          </a:prstGeom>
        </p:spPr>
      </p:pic>
      <p:pic>
        <p:nvPicPr>
          <p:cNvPr id="2" name="Picture 1">
            <a:extLst>
              <a:ext uri="{FF2B5EF4-FFF2-40B4-BE49-F238E27FC236}">
                <a16:creationId xmlns:a16="http://schemas.microsoft.com/office/drawing/2014/main" id="{D5979938-FCF2-4FD2-80A7-7FBA1C5B8DAD}"/>
              </a:ext>
            </a:extLst>
          </p:cNvPr>
          <p:cNvPicPr>
            <a:picLocks noChangeAspect="1"/>
          </p:cNvPicPr>
          <p:nvPr/>
        </p:nvPicPr>
        <p:blipFill>
          <a:blip r:embed="rId13"/>
          <a:stretch>
            <a:fillRect/>
          </a:stretch>
        </p:blipFill>
        <p:spPr>
          <a:xfrm>
            <a:off x="3455127" y="2681292"/>
            <a:ext cx="285916" cy="273000"/>
          </a:xfrm>
          <a:prstGeom prst="rect">
            <a:avLst/>
          </a:prstGeom>
        </p:spPr>
      </p:pic>
      <p:pic>
        <p:nvPicPr>
          <p:cNvPr id="8" name="Picture 7">
            <a:extLst>
              <a:ext uri="{FF2B5EF4-FFF2-40B4-BE49-F238E27FC236}">
                <a16:creationId xmlns:a16="http://schemas.microsoft.com/office/drawing/2014/main" id="{117CCD22-3DBA-4C14-8DFA-1170644E311E}"/>
              </a:ext>
            </a:extLst>
          </p:cNvPr>
          <p:cNvPicPr>
            <a:picLocks noChangeAspect="1"/>
          </p:cNvPicPr>
          <p:nvPr/>
        </p:nvPicPr>
        <p:blipFill>
          <a:blip r:embed="rId14"/>
          <a:stretch>
            <a:fillRect/>
          </a:stretch>
        </p:blipFill>
        <p:spPr>
          <a:xfrm>
            <a:off x="2498952" y="3047676"/>
            <a:ext cx="285915" cy="273000"/>
          </a:xfrm>
          <a:prstGeom prst="rect">
            <a:avLst/>
          </a:prstGeom>
        </p:spPr>
      </p:pic>
      <p:pic>
        <p:nvPicPr>
          <p:cNvPr id="9" name="Picture 8" descr="A picture containing grass, person, outdoor, Frisbee&#10;&#10;Description automatically generated">
            <a:extLst>
              <a:ext uri="{FF2B5EF4-FFF2-40B4-BE49-F238E27FC236}">
                <a16:creationId xmlns:a16="http://schemas.microsoft.com/office/drawing/2014/main" id="{11E2B2D6-31CF-2041-81D8-CAD9126A6390}"/>
              </a:ext>
            </a:extLst>
          </p:cNvPr>
          <p:cNvPicPr>
            <a:picLocks noChangeAspect="1"/>
          </p:cNvPicPr>
          <p:nvPr/>
        </p:nvPicPr>
        <p:blipFill rotWithShape="1">
          <a:blip r:embed="rId15">
            <a:extLst>
              <a:ext uri="{28A0092B-C50C-407E-A947-70E740481C1C}">
                <a14:useLocalDpi xmlns:a14="http://schemas.microsoft.com/office/drawing/2010/main" val="0"/>
              </a:ext>
            </a:extLst>
          </a:blip>
          <a:srcRect t="10273" b="36175"/>
          <a:stretch/>
        </p:blipFill>
        <p:spPr>
          <a:xfrm>
            <a:off x="4252402" y="4220773"/>
            <a:ext cx="3687196" cy="1316376"/>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Tree>
    <p:extLst>
      <p:ext uri="{BB962C8B-B14F-4D97-AF65-F5344CB8AC3E}">
        <p14:creationId xmlns:p14="http://schemas.microsoft.com/office/powerpoint/2010/main" val="14918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US" sz="2000" b="1" dirty="0">
                <a:solidFill>
                  <a:schemeClr val="bg1"/>
                </a:solidFill>
                <a:latin typeface="Jaldi" panose="020F0504030202060203" pitchFamily="34" charset="0"/>
                <a:cs typeface="Jaldi" panose="020F0504030202060203" pitchFamily="34" charset="0"/>
              </a:rPr>
              <a:t>WHAT IS ICE?</a:t>
            </a:r>
            <a:endParaRPr lang="en-AU" sz="2000" b="1" dirty="0">
              <a:solidFill>
                <a:schemeClr val="bg1"/>
              </a:solidFill>
              <a:latin typeface="Jaldi" panose="020F0504030202060203" pitchFamily="34" charset="0"/>
              <a:cs typeface="Jaldi" panose="020F0504030202060203" pitchFamily="34" charset="0"/>
            </a:endParaRPr>
          </a:p>
        </p:txBody>
      </p:sp>
      <p:sp>
        <p:nvSpPr>
          <p:cNvPr id="3" name="Subtitle 2"/>
          <p:cNvSpPr>
            <a:spLocks noGrp="1"/>
          </p:cNvSpPr>
          <p:nvPr>
            <p:ph type="subTitle" idx="1"/>
          </p:nvPr>
        </p:nvSpPr>
        <p:spPr>
          <a:xfrm>
            <a:off x="1556591" y="1936376"/>
            <a:ext cx="4736632" cy="2734235"/>
          </a:xfrm>
        </p:spPr>
        <p:txBody>
          <a:bodyPr anchor="ctr">
            <a:noAutofit/>
          </a:bodyPr>
          <a:lstStyle/>
          <a:p>
            <a:pPr marL="171450" indent="-171450" algn="l">
              <a:lnSpc>
                <a:spcPct val="10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Ice, also known as Crystal Methamphetamine.</a:t>
            </a:r>
          </a:p>
          <a:p>
            <a:pPr marL="171450" indent="-171450" algn="l">
              <a:lnSpc>
                <a:spcPct val="10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Methamphetamine typically comes in three main forms – ice, base and speed.</a:t>
            </a:r>
          </a:p>
          <a:p>
            <a:pPr marL="171450" indent="-171450" algn="l">
              <a:lnSpc>
                <a:spcPct val="10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Ice is the most potent and pure form of methamphetamine. </a:t>
            </a:r>
          </a:p>
        </p:txBody>
      </p:sp>
      <p:sp>
        <p:nvSpPr>
          <p:cNvPr id="4" name="Rectangle: Rounded Corners 3">
            <a:hlinkClick r:id="rId4"/>
            <a:extLst>
              <a:ext uri="{FF2B5EF4-FFF2-40B4-BE49-F238E27FC236}">
                <a16:creationId xmlns:a16="http://schemas.microsoft.com/office/drawing/2014/main" id="{A6BF1596-EA30-4D0F-8DA8-4C3CAA412E7F}"/>
              </a:ext>
            </a:extLst>
          </p:cNvPr>
          <p:cNvSpPr/>
          <p:nvPr/>
        </p:nvSpPr>
        <p:spPr>
          <a:xfrm>
            <a:off x="2502249" y="4762307"/>
            <a:ext cx="2845316" cy="592380"/>
          </a:xfrm>
          <a:prstGeom prst="roundRect">
            <a:avLst/>
          </a:prstGeom>
          <a:solidFill>
            <a:srgbClr val="ECA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Subtitle 2">
            <a:extLst>
              <a:ext uri="{FF2B5EF4-FFF2-40B4-BE49-F238E27FC236}">
                <a16:creationId xmlns:a16="http://schemas.microsoft.com/office/drawing/2014/main" id="{AC2442CB-310C-483B-B745-29C42285EF1F}"/>
              </a:ext>
            </a:extLst>
          </p:cNvPr>
          <p:cNvSpPr txBox="1">
            <a:spLocks/>
          </p:cNvSpPr>
          <p:nvPr/>
        </p:nvSpPr>
        <p:spPr>
          <a:xfrm>
            <a:off x="2502249" y="4917503"/>
            <a:ext cx="2845316" cy="2811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hlinkClick r:id="rId4"/>
              </a:rPr>
              <a:t>WHAT IS ICE?</a:t>
            </a:r>
            <a:endParaRPr lang="en-AU"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86433A41-83C5-4EB8-841A-F402591A5FBB}"/>
              </a:ext>
            </a:extLst>
          </p:cNvPr>
          <p:cNvPicPr>
            <a:picLocks noChangeAspect="1"/>
          </p:cNvPicPr>
          <p:nvPr/>
        </p:nvPicPr>
        <p:blipFill>
          <a:blip r:embed="rId5"/>
          <a:stretch>
            <a:fillRect/>
          </a:stretch>
        </p:blipFill>
        <p:spPr>
          <a:xfrm>
            <a:off x="6263316" y="1763814"/>
            <a:ext cx="4244146" cy="3480913"/>
          </a:xfrm>
          <a:prstGeom prst="rect">
            <a:avLst/>
          </a:prstGeom>
        </p:spPr>
      </p:pic>
    </p:spTree>
    <p:extLst>
      <p:ext uri="{BB962C8B-B14F-4D97-AF65-F5344CB8AC3E}">
        <p14:creationId xmlns:p14="http://schemas.microsoft.com/office/powerpoint/2010/main" val="29517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US" sz="2000" b="1" dirty="0">
                <a:solidFill>
                  <a:schemeClr val="bg1"/>
                </a:solidFill>
                <a:latin typeface="Jaldi" panose="020F0504030202060203" pitchFamily="34" charset="0"/>
                <a:cs typeface="Jaldi" panose="020F0504030202060203" pitchFamily="34" charset="0"/>
              </a:rPr>
              <a:t>WHY DO PEOPLE USE ICE?</a:t>
            </a:r>
            <a:endParaRPr lang="en-AU" sz="2000" b="1" dirty="0">
              <a:solidFill>
                <a:schemeClr val="bg1"/>
              </a:solidFill>
              <a:latin typeface="Jaldi" panose="020F0504030202060203" pitchFamily="34" charset="0"/>
              <a:cs typeface="Jaldi" panose="020F0504030202060203" pitchFamily="34" charset="0"/>
            </a:endParaRPr>
          </a:p>
        </p:txBody>
      </p:sp>
      <p:sp>
        <p:nvSpPr>
          <p:cNvPr id="8" name="Subtitle 2"/>
          <p:cNvSpPr>
            <a:spLocks noGrp="1"/>
          </p:cNvSpPr>
          <p:nvPr>
            <p:ph type="subTitle" idx="1"/>
          </p:nvPr>
        </p:nvSpPr>
        <p:spPr>
          <a:xfrm>
            <a:off x="1612587" y="1572047"/>
            <a:ext cx="6283381" cy="3278117"/>
          </a:xfrm>
        </p:spPr>
        <p:txBody>
          <a:bodyPr>
            <a:noAutofit/>
          </a:bodyPr>
          <a:lstStyle/>
          <a:p>
            <a:pPr algn="l">
              <a:spcBef>
                <a:spcPts val="600"/>
              </a:spcBef>
            </a:pPr>
            <a:r>
              <a:rPr lang="en-AU" sz="1600" b="1" dirty="0">
                <a:latin typeface="Open Sans" panose="020B0606030504020204" pitchFamily="34" charset="0"/>
                <a:ea typeface="Open Sans" panose="020B0606030504020204" pitchFamily="34" charset="0"/>
                <a:cs typeface="Open Sans" panose="020B0606030504020204" pitchFamily="34" charset="0"/>
              </a:rPr>
              <a:t>Common reasons for ice use include:</a:t>
            </a:r>
          </a:p>
          <a:p>
            <a:pPr marL="285750" indent="-285750" algn="l">
              <a:spcBef>
                <a:spcPts val="600"/>
              </a:spcBef>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To fit in/feel part of a social group</a:t>
            </a:r>
          </a:p>
          <a:p>
            <a:pPr marL="285750" indent="-285750" algn="l">
              <a:spcBef>
                <a:spcPts val="600"/>
              </a:spcBef>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To reduce inhibitions and increase confidence</a:t>
            </a:r>
          </a:p>
          <a:p>
            <a:pPr marL="285750" indent="-285750" algn="l">
              <a:spcBef>
                <a:spcPts val="600"/>
              </a:spcBef>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Out of curiosity or to experiment</a:t>
            </a:r>
          </a:p>
          <a:p>
            <a:pPr marL="285750" indent="-285750" algn="l">
              <a:spcBef>
                <a:spcPts val="600"/>
              </a:spcBef>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To manage mental health issues and the impacts of trauma</a:t>
            </a:r>
          </a:p>
          <a:p>
            <a:pPr marL="285750" indent="-285750" algn="l">
              <a:spcBef>
                <a:spcPts val="600"/>
              </a:spcBef>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To cope with problems (e.g. unemployment, stress)</a:t>
            </a:r>
          </a:p>
          <a:p>
            <a:pPr marL="285750" indent="-285750" algn="l">
              <a:spcBef>
                <a:spcPts val="600"/>
              </a:spcBef>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To escape reality</a:t>
            </a:r>
          </a:p>
          <a:p>
            <a:pPr marL="285750" indent="-285750" algn="l">
              <a:spcBef>
                <a:spcPts val="600"/>
              </a:spcBef>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Out of boredom</a:t>
            </a:r>
          </a:p>
          <a:p>
            <a:pPr marL="285750" indent="-285750" algn="l">
              <a:spcBef>
                <a:spcPts val="600"/>
              </a:spcBef>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To enhance work performance</a:t>
            </a:r>
          </a:p>
          <a:p>
            <a:pPr marL="285750" indent="-285750" algn="l">
              <a:spcBef>
                <a:spcPts val="600"/>
              </a:spcBef>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To enhance sexual experiences </a:t>
            </a:r>
          </a:p>
          <a:p>
            <a:pPr algn="l">
              <a:spcBef>
                <a:spcPts val="600"/>
              </a:spcBef>
            </a:pPr>
            <a:r>
              <a:rPr lang="en-AU" sz="1600" dirty="0">
                <a:latin typeface="Open Sans" panose="020B0606030504020204" pitchFamily="34" charset="0"/>
                <a:ea typeface="Open Sans" panose="020B0606030504020204" pitchFamily="34" charset="0"/>
                <a:cs typeface="Open Sans" panose="020B0606030504020204" pitchFamily="34" charset="0"/>
              </a:rPr>
              <a:t>      and intimacy</a:t>
            </a:r>
          </a:p>
          <a:p>
            <a:pPr algn="l"/>
            <a:endParaRPr lang="en-AU" sz="2000" dirty="0"/>
          </a:p>
        </p:txBody>
      </p:sp>
      <p:sp>
        <p:nvSpPr>
          <p:cNvPr id="13" name="Rectangle: Rounded Corners 12">
            <a:hlinkClick r:id="rId4"/>
            <a:extLst>
              <a:ext uri="{FF2B5EF4-FFF2-40B4-BE49-F238E27FC236}">
                <a16:creationId xmlns:a16="http://schemas.microsoft.com/office/drawing/2014/main" id="{F508F430-F609-43ED-A542-D24B7998CE8C}"/>
              </a:ext>
            </a:extLst>
          </p:cNvPr>
          <p:cNvSpPr/>
          <p:nvPr/>
        </p:nvSpPr>
        <p:spPr>
          <a:xfrm>
            <a:off x="1731326" y="4913226"/>
            <a:ext cx="3184568" cy="592380"/>
          </a:xfrm>
          <a:prstGeom prst="roundRect">
            <a:avLst/>
          </a:prstGeom>
          <a:solidFill>
            <a:srgbClr val="ECA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Subtitle 2">
            <a:extLst>
              <a:ext uri="{FF2B5EF4-FFF2-40B4-BE49-F238E27FC236}">
                <a16:creationId xmlns:a16="http://schemas.microsoft.com/office/drawing/2014/main" id="{94E9B1B6-C060-4C2A-B9B6-028D20A88332}"/>
              </a:ext>
            </a:extLst>
          </p:cNvPr>
          <p:cNvSpPr txBox="1">
            <a:spLocks/>
          </p:cNvSpPr>
          <p:nvPr/>
        </p:nvSpPr>
        <p:spPr>
          <a:xfrm>
            <a:off x="1731326" y="5068422"/>
            <a:ext cx="3184568" cy="2811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hlinkClick r:id="rId4"/>
              </a:rPr>
              <a:t>WHY DO PEOPLE USE ICE?</a:t>
            </a:r>
            <a:endParaRPr lang="en-AU"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EAF52428-D360-4199-BF3E-E91318507690}"/>
              </a:ext>
            </a:extLst>
          </p:cNvPr>
          <p:cNvPicPr>
            <a:picLocks noChangeAspect="1"/>
          </p:cNvPicPr>
          <p:nvPr/>
        </p:nvPicPr>
        <p:blipFill>
          <a:blip r:embed="rId5"/>
          <a:stretch>
            <a:fillRect/>
          </a:stretch>
        </p:blipFill>
        <p:spPr>
          <a:xfrm>
            <a:off x="5349765" y="3759359"/>
            <a:ext cx="4855779" cy="1526594"/>
          </a:xfrm>
          <a:prstGeom prst="rect">
            <a:avLst/>
          </a:prstGeom>
        </p:spPr>
      </p:pic>
      <p:sp>
        <p:nvSpPr>
          <p:cNvPr id="5" name="TextBox 4">
            <a:extLst>
              <a:ext uri="{FF2B5EF4-FFF2-40B4-BE49-F238E27FC236}">
                <a16:creationId xmlns:a16="http://schemas.microsoft.com/office/drawing/2014/main" id="{CCCF4C4F-661F-46A1-87AE-EA4B73F4C7B5}"/>
              </a:ext>
            </a:extLst>
          </p:cNvPr>
          <p:cNvSpPr txBox="1"/>
          <p:nvPr/>
        </p:nvSpPr>
        <p:spPr>
          <a:xfrm>
            <a:off x="5570480" y="4045602"/>
            <a:ext cx="4538967" cy="954107"/>
          </a:xfrm>
          <a:prstGeom prst="rect">
            <a:avLst/>
          </a:prstGeom>
          <a:noFill/>
        </p:spPr>
        <p:txBody>
          <a:bodyPr wrap="square" rtlCol="0">
            <a:spAutoFit/>
          </a:bodyPr>
          <a:lstStyle/>
          <a:p>
            <a:r>
              <a:rPr lang="en-AU"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Although many people report that they use ice to feel more confident or lift their mood, in reality taking methamphetamines like ice often increases nervousness, agitation, and can trigger anxiety attacks.</a:t>
            </a:r>
          </a:p>
        </p:txBody>
      </p:sp>
      <p:pic>
        <p:nvPicPr>
          <p:cNvPr id="18" name="Picture 17">
            <a:extLst>
              <a:ext uri="{FF2B5EF4-FFF2-40B4-BE49-F238E27FC236}">
                <a16:creationId xmlns:a16="http://schemas.microsoft.com/office/drawing/2014/main" id="{BB712624-B350-42AC-B7AD-4D099B3D4036}"/>
              </a:ext>
            </a:extLst>
          </p:cNvPr>
          <p:cNvPicPr>
            <a:picLocks noChangeAspect="1"/>
          </p:cNvPicPr>
          <p:nvPr/>
        </p:nvPicPr>
        <p:blipFill>
          <a:blip r:embed="rId6"/>
          <a:stretch>
            <a:fillRect/>
          </a:stretch>
        </p:blipFill>
        <p:spPr>
          <a:xfrm>
            <a:off x="7722973" y="1693401"/>
            <a:ext cx="2699373" cy="1779714"/>
          </a:xfrm>
          <a:prstGeom prst="rect">
            <a:avLst/>
          </a:prstGeom>
        </p:spPr>
      </p:pic>
    </p:spTree>
    <p:extLst>
      <p:ext uri="{BB962C8B-B14F-4D97-AF65-F5344CB8AC3E}">
        <p14:creationId xmlns:p14="http://schemas.microsoft.com/office/powerpoint/2010/main" val="306992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US" sz="2000" b="1" dirty="0">
                <a:solidFill>
                  <a:schemeClr val="bg1"/>
                </a:solidFill>
                <a:latin typeface="Jaldi" panose="020F0504030202060203" pitchFamily="34" charset="0"/>
                <a:cs typeface="Jaldi" panose="020F0504030202060203" pitchFamily="34" charset="0"/>
              </a:rPr>
              <a:t>HOW DOES ICE WORK?</a:t>
            </a:r>
            <a:endParaRPr lang="en-AU" sz="2000" b="1" dirty="0">
              <a:solidFill>
                <a:schemeClr val="bg1"/>
              </a:solidFill>
              <a:latin typeface="Jaldi" panose="020F0504030202060203" pitchFamily="34" charset="0"/>
              <a:cs typeface="Jaldi" panose="020F0504030202060203" pitchFamily="34" charset="0"/>
            </a:endParaRPr>
          </a:p>
        </p:txBody>
      </p:sp>
      <p:sp>
        <p:nvSpPr>
          <p:cNvPr id="5" name="Subtitle 2"/>
          <p:cNvSpPr>
            <a:spLocks noGrp="1"/>
          </p:cNvSpPr>
          <p:nvPr>
            <p:ph type="subTitle" idx="1"/>
          </p:nvPr>
        </p:nvSpPr>
        <p:spPr>
          <a:xfrm>
            <a:off x="1612587" y="1572047"/>
            <a:ext cx="8988073" cy="1856953"/>
          </a:xfrm>
        </p:spPr>
        <p:txBody>
          <a:bodyPr>
            <a:noAutofit/>
          </a:bodyPr>
          <a:lstStyle/>
          <a:p>
            <a:pPr marL="177800" indent="-177800" algn="l">
              <a:lnSpc>
                <a:spcPct val="10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Ice triggers the release of brain chemicals (or neurotransmitters): dopamine, serotonin and noradrenaline.</a:t>
            </a:r>
          </a:p>
          <a:p>
            <a:pPr marL="177800" indent="-177800" algn="l">
              <a:lnSpc>
                <a:spcPct val="10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These chemicals are responsible for making us feel excited, alert and euphoric.</a:t>
            </a:r>
          </a:p>
          <a:p>
            <a:pPr marL="177800" indent="-177800" algn="l">
              <a:lnSpc>
                <a:spcPct val="10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However, consistent and heavy use of ice can deplete these chemicals.</a:t>
            </a:r>
          </a:p>
          <a:p>
            <a:pPr marL="177800" indent="-177800" algn="l">
              <a:lnSpc>
                <a:spcPct val="10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Prolonged use of ice can also damage or destroy the receptors for these chemicals in the brain.</a:t>
            </a:r>
          </a:p>
        </p:txBody>
      </p:sp>
      <p:sp>
        <p:nvSpPr>
          <p:cNvPr id="7" name="Rectangle: Rounded Corners 6">
            <a:hlinkClick r:id="rId4"/>
            <a:extLst>
              <a:ext uri="{FF2B5EF4-FFF2-40B4-BE49-F238E27FC236}">
                <a16:creationId xmlns:a16="http://schemas.microsoft.com/office/drawing/2014/main" id="{F36794C2-2292-4F97-AE14-278135443B9F}"/>
              </a:ext>
            </a:extLst>
          </p:cNvPr>
          <p:cNvSpPr/>
          <p:nvPr/>
        </p:nvSpPr>
        <p:spPr>
          <a:xfrm>
            <a:off x="4503716" y="4942108"/>
            <a:ext cx="3184568" cy="592380"/>
          </a:xfrm>
          <a:prstGeom prst="roundRect">
            <a:avLst/>
          </a:prstGeom>
          <a:solidFill>
            <a:srgbClr val="ECA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Subtitle 2">
            <a:extLst>
              <a:ext uri="{FF2B5EF4-FFF2-40B4-BE49-F238E27FC236}">
                <a16:creationId xmlns:a16="http://schemas.microsoft.com/office/drawing/2014/main" id="{6F533629-A69A-4AAB-814A-E34D360B8C9A}"/>
              </a:ext>
            </a:extLst>
          </p:cNvPr>
          <p:cNvSpPr txBox="1">
            <a:spLocks/>
          </p:cNvSpPr>
          <p:nvPr/>
        </p:nvSpPr>
        <p:spPr>
          <a:xfrm>
            <a:off x="4503716" y="5097304"/>
            <a:ext cx="3184568" cy="2811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hlinkClick r:id="rId4"/>
              </a:rPr>
              <a:t>HOW DOES ICE WORK?</a:t>
            </a:r>
            <a:endParaRPr lang="en-AU"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CADB0631-F0F8-449B-A769-A1C7E4F7ECDD}"/>
              </a:ext>
            </a:extLst>
          </p:cNvPr>
          <p:cNvPicPr>
            <a:picLocks noChangeAspect="1"/>
          </p:cNvPicPr>
          <p:nvPr/>
        </p:nvPicPr>
        <p:blipFill>
          <a:blip r:embed="rId5"/>
          <a:stretch>
            <a:fillRect/>
          </a:stretch>
        </p:blipFill>
        <p:spPr>
          <a:xfrm>
            <a:off x="4976913" y="3307924"/>
            <a:ext cx="2259419" cy="1489649"/>
          </a:xfrm>
          <a:prstGeom prst="rect">
            <a:avLst/>
          </a:prstGeom>
        </p:spPr>
      </p:pic>
    </p:spTree>
    <p:extLst>
      <p:ext uri="{BB962C8B-B14F-4D97-AF65-F5344CB8AC3E}">
        <p14:creationId xmlns:p14="http://schemas.microsoft.com/office/powerpoint/2010/main" val="796859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869A00-98EA-45AE-9A8B-B472D19B4E4A}"/>
              </a:ext>
            </a:extLst>
          </p:cNvPr>
          <p:cNvPicPr>
            <a:picLocks noChangeAspect="1"/>
          </p:cNvPicPr>
          <p:nvPr/>
        </p:nvPicPr>
        <p:blipFill>
          <a:blip r:embed="rId4"/>
          <a:stretch>
            <a:fillRect/>
          </a:stretch>
        </p:blipFill>
        <p:spPr>
          <a:xfrm>
            <a:off x="2026716" y="1807304"/>
            <a:ext cx="3253358" cy="1751946"/>
          </a:xfrm>
          <a:prstGeom prst="rect">
            <a:avLst/>
          </a:prstGeom>
        </p:spPr>
      </p:pic>
      <p:sp>
        <p:nvSpPr>
          <p:cNvPr id="2" name="Title 1"/>
          <p:cNvSpPr>
            <a:spLocks noGrp="1"/>
          </p:cNvSpPr>
          <p:nvPr>
            <p:ph type="ctrTitle"/>
          </p:nvPr>
        </p:nvSpPr>
        <p:spPr>
          <a:xfrm>
            <a:off x="1612587" y="1099841"/>
            <a:ext cx="9144000" cy="409144"/>
          </a:xfrm>
        </p:spPr>
        <p:txBody>
          <a:bodyPr>
            <a:normAutofit/>
          </a:bodyPr>
          <a:lstStyle/>
          <a:p>
            <a:pPr algn="l"/>
            <a:r>
              <a:rPr lang="en-US" sz="2000" b="1" dirty="0">
                <a:solidFill>
                  <a:schemeClr val="bg1"/>
                </a:solidFill>
                <a:latin typeface="Jaldi" panose="020F0504030202060203" pitchFamily="34" charset="0"/>
                <a:cs typeface="Jaldi" panose="020F0504030202060203" pitchFamily="34" charset="0"/>
              </a:rPr>
              <a:t>PHYSICAL EFFECTS</a:t>
            </a:r>
            <a:endParaRPr lang="en-AU" sz="2000" b="1" dirty="0">
              <a:solidFill>
                <a:schemeClr val="bg1"/>
              </a:solidFill>
              <a:latin typeface="Jaldi" panose="020F0504030202060203" pitchFamily="34" charset="0"/>
              <a:cs typeface="Jaldi" panose="020F0504030202060203" pitchFamily="34" charset="0"/>
            </a:endParaRPr>
          </a:p>
        </p:txBody>
      </p:sp>
      <p:sp>
        <p:nvSpPr>
          <p:cNvPr id="10" name="TextBox 9">
            <a:extLst>
              <a:ext uri="{FF2B5EF4-FFF2-40B4-BE49-F238E27FC236}">
                <a16:creationId xmlns:a16="http://schemas.microsoft.com/office/drawing/2014/main" id="{519CD446-EF4C-42C4-8F98-ACDD3C32F5CA}"/>
              </a:ext>
            </a:extLst>
          </p:cNvPr>
          <p:cNvSpPr txBox="1"/>
          <p:nvPr/>
        </p:nvSpPr>
        <p:spPr>
          <a:xfrm>
            <a:off x="2098888" y="2057078"/>
            <a:ext cx="3109016" cy="1323439"/>
          </a:xfrm>
          <a:prstGeom prst="rect">
            <a:avLst/>
          </a:prstGeom>
          <a:noFill/>
        </p:spPr>
        <p:txBody>
          <a:bodyPr wrap="square" rtlCol="0">
            <a:spAutoFit/>
          </a:bodyPr>
          <a:lstStyle/>
          <a:p>
            <a:r>
              <a:rPr lang="en-AU" sz="1600" dirty="0">
                <a:latin typeface="Open Sans" panose="020B0606030504020204" pitchFamily="34" charset="0"/>
                <a:ea typeface="Open Sans" panose="020B0606030504020204" pitchFamily="34" charset="0"/>
                <a:cs typeface="Open Sans" panose="020B0606030504020204" pitchFamily="34" charset="0"/>
              </a:rPr>
              <a:t>The physical effects of ice can last between 4 and 12 hours, although it can take 1 to 2 days for ice to entirely leave the body.</a:t>
            </a:r>
          </a:p>
        </p:txBody>
      </p:sp>
      <p:pic>
        <p:nvPicPr>
          <p:cNvPr id="3" name="Picture 2">
            <a:extLst>
              <a:ext uri="{FF2B5EF4-FFF2-40B4-BE49-F238E27FC236}">
                <a16:creationId xmlns:a16="http://schemas.microsoft.com/office/drawing/2014/main" id="{6E7CFF2D-C16E-4B82-9676-2E1A4A2EA950}"/>
              </a:ext>
            </a:extLst>
          </p:cNvPr>
          <p:cNvPicPr>
            <a:picLocks noChangeAspect="1"/>
          </p:cNvPicPr>
          <p:nvPr/>
        </p:nvPicPr>
        <p:blipFill>
          <a:blip r:embed="rId5"/>
          <a:stretch>
            <a:fillRect/>
          </a:stretch>
        </p:blipFill>
        <p:spPr>
          <a:xfrm>
            <a:off x="5733596" y="1530400"/>
            <a:ext cx="4739814" cy="4057700"/>
          </a:xfrm>
          <a:prstGeom prst="rect">
            <a:avLst/>
          </a:prstGeom>
        </p:spPr>
      </p:pic>
      <p:pic>
        <p:nvPicPr>
          <p:cNvPr id="12" name="Picture 11">
            <a:extLst>
              <a:ext uri="{FF2B5EF4-FFF2-40B4-BE49-F238E27FC236}">
                <a16:creationId xmlns:a16="http://schemas.microsoft.com/office/drawing/2014/main" id="{3513BA31-B20F-4B3A-969A-747FA3472FDA}"/>
              </a:ext>
            </a:extLst>
          </p:cNvPr>
          <p:cNvPicPr>
            <a:picLocks noChangeAspect="1"/>
          </p:cNvPicPr>
          <p:nvPr/>
        </p:nvPicPr>
        <p:blipFill>
          <a:blip r:embed="rId6"/>
          <a:stretch>
            <a:fillRect/>
          </a:stretch>
        </p:blipFill>
        <p:spPr>
          <a:xfrm>
            <a:off x="2026716" y="3809024"/>
            <a:ext cx="3253358" cy="1665946"/>
          </a:xfrm>
          <a:prstGeom prst="rect">
            <a:avLst/>
          </a:prstGeom>
        </p:spPr>
      </p:pic>
      <p:sp>
        <p:nvSpPr>
          <p:cNvPr id="5" name="Rectangle 4">
            <a:extLst>
              <a:ext uri="{FF2B5EF4-FFF2-40B4-BE49-F238E27FC236}">
                <a16:creationId xmlns:a16="http://schemas.microsoft.com/office/drawing/2014/main" id="{543F87C4-7DD4-472E-A5B5-18360BC32A66}"/>
              </a:ext>
            </a:extLst>
          </p:cNvPr>
          <p:cNvSpPr/>
          <p:nvPr/>
        </p:nvSpPr>
        <p:spPr>
          <a:xfrm>
            <a:off x="2098888" y="3896909"/>
            <a:ext cx="3021752" cy="1477328"/>
          </a:xfrm>
          <a:prstGeom prst="rect">
            <a:avLst/>
          </a:prstGeom>
        </p:spPr>
        <p:txBody>
          <a:bodyPr wrap="square">
            <a:spAutoFit/>
          </a:bodyPr>
          <a:lstStyle/>
          <a:p>
            <a:r>
              <a:rPr lang="en-AU" dirty="0">
                <a:solidFill>
                  <a:schemeClr val="bg1"/>
                </a:solidFill>
              </a:rPr>
              <a:t>Using methamphetamines can also increase mortality risk related to overdose, natural diseases, suicide and accidental injury.</a:t>
            </a:r>
          </a:p>
        </p:txBody>
      </p:sp>
    </p:spTree>
    <p:extLst>
      <p:ext uri="{BB962C8B-B14F-4D97-AF65-F5344CB8AC3E}">
        <p14:creationId xmlns:p14="http://schemas.microsoft.com/office/powerpoint/2010/main" val="208727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AU" sz="2000" b="1" dirty="0">
                <a:solidFill>
                  <a:schemeClr val="bg1"/>
                </a:solidFill>
                <a:latin typeface="Jaldi" panose="020F0504030202060203" pitchFamily="34" charset="0"/>
                <a:cs typeface="Jaldi" panose="020F0504030202060203" pitchFamily="34" charset="0"/>
              </a:rPr>
              <a:t>COME DOWN AND WITHDRAWAL SIDE-EFFECTS</a:t>
            </a:r>
          </a:p>
        </p:txBody>
      </p:sp>
      <p:pic>
        <p:nvPicPr>
          <p:cNvPr id="8" name="Picture 7">
            <a:extLst>
              <a:ext uri="{FF2B5EF4-FFF2-40B4-BE49-F238E27FC236}">
                <a16:creationId xmlns:a16="http://schemas.microsoft.com/office/drawing/2014/main" id="{4981BB54-A8F5-42AE-BEA1-81FF5E826C56}"/>
              </a:ext>
            </a:extLst>
          </p:cNvPr>
          <p:cNvPicPr>
            <a:picLocks noChangeAspect="1"/>
          </p:cNvPicPr>
          <p:nvPr/>
        </p:nvPicPr>
        <p:blipFill>
          <a:blip r:embed="rId4"/>
          <a:stretch>
            <a:fillRect/>
          </a:stretch>
        </p:blipFill>
        <p:spPr>
          <a:xfrm>
            <a:off x="1719343" y="1663133"/>
            <a:ext cx="4321351" cy="3627414"/>
          </a:xfrm>
          <a:prstGeom prst="rect">
            <a:avLst/>
          </a:prstGeom>
        </p:spPr>
      </p:pic>
      <p:sp>
        <p:nvSpPr>
          <p:cNvPr id="10" name="TextBox 9">
            <a:extLst>
              <a:ext uri="{FF2B5EF4-FFF2-40B4-BE49-F238E27FC236}">
                <a16:creationId xmlns:a16="http://schemas.microsoft.com/office/drawing/2014/main" id="{C08E63D8-7558-42A8-9B7A-58734678F377}"/>
              </a:ext>
            </a:extLst>
          </p:cNvPr>
          <p:cNvSpPr txBox="1"/>
          <p:nvPr/>
        </p:nvSpPr>
        <p:spPr>
          <a:xfrm>
            <a:off x="1838082" y="1782154"/>
            <a:ext cx="4082686" cy="3007683"/>
          </a:xfrm>
          <a:prstGeom prst="rect">
            <a:avLst/>
          </a:prstGeom>
          <a:noFill/>
        </p:spPr>
        <p:txBody>
          <a:bodyPr wrap="square" rtlCol="0">
            <a:spAutoFit/>
          </a:bodyPr>
          <a:lstStyle/>
          <a:p>
            <a:pPr>
              <a:lnSpc>
                <a:spcPct val="150000"/>
              </a:lnSpc>
            </a:pPr>
            <a:r>
              <a:rPr lang="en-AU"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COMEDOWN PHASE </a:t>
            </a: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is experienced when ice starts to wear off.</a:t>
            </a:r>
          </a:p>
          <a:p>
            <a:pPr marL="177800" indent="-177800">
              <a:lnSpc>
                <a:spcPct val="150000"/>
              </a:lnSpc>
              <a:buFont typeface="Arial" panose="020B0604020202020204" pitchFamily="34" charset="0"/>
              <a:buChar char="•"/>
            </a:pP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Feeling down or depressed</a:t>
            </a:r>
          </a:p>
          <a:p>
            <a:pPr marL="177800" indent="-177800">
              <a:lnSpc>
                <a:spcPct val="150000"/>
              </a:lnSpc>
              <a:buFont typeface="Arial" panose="020B0604020202020204" pitchFamily="34" charset="0"/>
              <a:buChar char="•"/>
            </a:pP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Decreased appetite</a:t>
            </a:r>
          </a:p>
          <a:p>
            <a:pPr marL="177800" indent="-177800">
              <a:lnSpc>
                <a:spcPct val="150000"/>
              </a:lnSpc>
              <a:buFont typeface="Arial" panose="020B0604020202020204" pitchFamily="34" charset="0"/>
              <a:buChar char="•"/>
            </a:pP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Exhaustion</a:t>
            </a:r>
          </a:p>
          <a:p>
            <a:pPr marL="177800" indent="-177800">
              <a:lnSpc>
                <a:spcPct val="150000"/>
              </a:lnSpc>
              <a:buFont typeface="Arial" panose="020B0604020202020204" pitchFamily="34" charset="0"/>
              <a:buChar char="•"/>
            </a:pP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Increased need for sleep</a:t>
            </a:r>
          </a:p>
          <a:p>
            <a:pPr marL="177800" indent="-177800">
              <a:lnSpc>
                <a:spcPct val="150000"/>
              </a:lnSpc>
              <a:buFont typeface="Arial" panose="020B0604020202020204" pitchFamily="34" charset="0"/>
              <a:buChar char="•"/>
            </a:pP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Irritability</a:t>
            </a:r>
          </a:p>
          <a:p>
            <a:pPr marL="177800" indent="-177800">
              <a:lnSpc>
                <a:spcPct val="150000"/>
              </a:lnSpc>
              <a:buFont typeface="Arial" panose="020B0604020202020204" pitchFamily="34" charset="0"/>
              <a:buChar char="•"/>
            </a:pP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Feeling anxious</a:t>
            </a:r>
          </a:p>
        </p:txBody>
      </p:sp>
      <p:pic>
        <p:nvPicPr>
          <p:cNvPr id="11" name="Picture 10">
            <a:extLst>
              <a:ext uri="{FF2B5EF4-FFF2-40B4-BE49-F238E27FC236}">
                <a16:creationId xmlns:a16="http://schemas.microsoft.com/office/drawing/2014/main" id="{199D7F04-D3FD-4DAD-915E-12463E276325}"/>
              </a:ext>
            </a:extLst>
          </p:cNvPr>
          <p:cNvPicPr>
            <a:picLocks noChangeAspect="1"/>
          </p:cNvPicPr>
          <p:nvPr/>
        </p:nvPicPr>
        <p:blipFill>
          <a:blip r:embed="rId5"/>
          <a:stretch>
            <a:fillRect/>
          </a:stretch>
        </p:blipFill>
        <p:spPr>
          <a:xfrm>
            <a:off x="6170662" y="1656954"/>
            <a:ext cx="4321351" cy="3627414"/>
          </a:xfrm>
          <a:prstGeom prst="rect">
            <a:avLst/>
          </a:prstGeom>
        </p:spPr>
      </p:pic>
      <p:sp>
        <p:nvSpPr>
          <p:cNvPr id="12" name="TextBox 11">
            <a:extLst>
              <a:ext uri="{FF2B5EF4-FFF2-40B4-BE49-F238E27FC236}">
                <a16:creationId xmlns:a16="http://schemas.microsoft.com/office/drawing/2014/main" id="{15BC5ECE-C282-4AC3-9393-FE6B9B0DEF4B}"/>
              </a:ext>
            </a:extLst>
          </p:cNvPr>
          <p:cNvSpPr txBox="1"/>
          <p:nvPr/>
        </p:nvSpPr>
        <p:spPr>
          <a:xfrm>
            <a:off x="6256909" y="1782154"/>
            <a:ext cx="4187898" cy="3377015"/>
          </a:xfrm>
          <a:prstGeom prst="rect">
            <a:avLst/>
          </a:prstGeom>
          <a:noFill/>
        </p:spPr>
        <p:txBody>
          <a:bodyPr wrap="square" rtlCol="0">
            <a:spAutoFit/>
          </a:bodyPr>
          <a:lstStyle/>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WITHDRAWAL </a:t>
            </a:r>
            <a:r>
              <a:rPr lang="en-AU" sz="1600" dirty="0">
                <a:latin typeface="Open Sans" panose="020B0606030504020204" pitchFamily="34" charset="0"/>
                <a:ea typeface="Open Sans" panose="020B0606030504020204" pitchFamily="34" charset="0"/>
                <a:cs typeface="Open Sans" panose="020B0606030504020204" pitchFamily="34" charset="0"/>
              </a:rPr>
              <a:t>refer to unpleasant symptoms experienced by people who are dependent on ice:</a:t>
            </a:r>
            <a:endParaRPr lang="en-AU" sz="1600" b="1" dirty="0">
              <a:latin typeface="Open Sans" panose="020B0606030504020204" pitchFamily="34" charset="0"/>
              <a:ea typeface="Open Sans" panose="020B0606030504020204" pitchFamily="34" charset="0"/>
              <a:cs typeface="Open Sans" panose="020B0606030504020204" pitchFamily="34" charset="0"/>
            </a:endParaRPr>
          </a:p>
          <a:p>
            <a:pPr marL="177800" indent="-1778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Headaches</a:t>
            </a:r>
          </a:p>
          <a:p>
            <a:pPr marL="177800" indent="-1778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Anxiety</a:t>
            </a:r>
          </a:p>
          <a:p>
            <a:pPr marL="177800" indent="-1778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Aggression</a:t>
            </a:r>
          </a:p>
          <a:p>
            <a:pPr marL="177800" indent="-1778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Restlessness</a:t>
            </a:r>
          </a:p>
          <a:p>
            <a:pPr marL="177800" indent="-1778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Cramps</a:t>
            </a:r>
          </a:p>
          <a:p>
            <a:pPr marL="177800" indent="-1778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Vomiting</a:t>
            </a:r>
          </a:p>
        </p:txBody>
      </p:sp>
    </p:spTree>
    <p:extLst>
      <p:ext uri="{BB962C8B-B14F-4D97-AF65-F5344CB8AC3E}">
        <p14:creationId xmlns:p14="http://schemas.microsoft.com/office/powerpoint/2010/main" val="49106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587" y="1099841"/>
            <a:ext cx="9144000" cy="409144"/>
          </a:xfrm>
        </p:spPr>
        <p:txBody>
          <a:bodyPr>
            <a:normAutofit/>
          </a:bodyPr>
          <a:lstStyle/>
          <a:p>
            <a:pPr algn="l"/>
            <a:r>
              <a:rPr lang="en-US" sz="2000" b="1" dirty="0">
                <a:solidFill>
                  <a:schemeClr val="bg1"/>
                </a:solidFill>
                <a:latin typeface="Jaldi" panose="020F0504030202060203" pitchFamily="34" charset="0"/>
                <a:cs typeface="Jaldi" panose="020F0504030202060203" pitchFamily="34" charset="0"/>
              </a:rPr>
              <a:t>MENTAL HEALTH EFFECTS</a:t>
            </a:r>
          </a:p>
        </p:txBody>
      </p:sp>
      <p:pic>
        <p:nvPicPr>
          <p:cNvPr id="4" name="Picture 3">
            <a:extLst>
              <a:ext uri="{FF2B5EF4-FFF2-40B4-BE49-F238E27FC236}">
                <a16:creationId xmlns:a16="http://schemas.microsoft.com/office/drawing/2014/main" id="{1F8E7136-519F-4297-AC6F-8CE0D86287C5}"/>
              </a:ext>
            </a:extLst>
          </p:cNvPr>
          <p:cNvPicPr>
            <a:picLocks noChangeAspect="1"/>
          </p:cNvPicPr>
          <p:nvPr/>
        </p:nvPicPr>
        <p:blipFill>
          <a:blip r:embed="rId4"/>
          <a:stretch>
            <a:fillRect/>
          </a:stretch>
        </p:blipFill>
        <p:spPr>
          <a:xfrm>
            <a:off x="1724168" y="1769707"/>
            <a:ext cx="4371832" cy="2848858"/>
          </a:xfrm>
          <a:prstGeom prst="rect">
            <a:avLst/>
          </a:prstGeom>
        </p:spPr>
      </p:pic>
      <p:sp>
        <p:nvSpPr>
          <p:cNvPr id="11" name="Rectangle: Rounded Corners 10">
            <a:hlinkClick r:id="rId5"/>
            <a:extLst>
              <a:ext uri="{FF2B5EF4-FFF2-40B4-BE49-F238E27FC236}">
                <a16:creationId xmlns:a16="http://schemas.microsoft.com/office/drawing/2014/main" id="{0F63D2CE-6816-4546-AF08-D92E7BD217D4}"/>
              </a:ext>
            </a:extLst>
          </p:cNvPr>
          <p:cNvSpPr/>
          <p:nvPr/>
        </p:nvSpPr>
        <p:spPr>
          <a:xfrm>
            <a:off x="6764186" y="4026185"/>
            <a:ext cx="3184568" cy="592380"/>
          </a:xfrm>
          <a:prstGeom prst="roundRect">
            <a:avLst/>
          </a:prstGeom>
          <a:solidFill>
            <a:srgbClr val="ECA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Subtitle 2">
            <a:extLst>
              <a:ext uri="{FF2B5EF4-FFF2-40B4-BE49-F238E27FC236}">
                <a16:creationId xmlns:a16="http://schemas.microsoft.com/office/drawing/2014/main" id="{31B373F7-627F-47C4-9799-9E7594836CAA}"/>
              </a:ext>
            </a:extLst>
          </p:cNvPr>
          <p:cNvSpPr txBox="1">
            <a:spLocks/>
          </p:cNvSpPr>
          <p:nvPr/>
        </p:nvSpPr>
        <p:spPr>
          <a:xfrm>
            <a:off x="6764186" y="4181381"/>
            <a:ext cx="3184568" cy="28111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AU" sz="1600" b="1" dirty="0">
                <a:latin typeface="Open Sans" panose="020B0606030504020204" pitchFamily="34" charset="0"/>
                <a:ea typeface="Open Sans" panose="020B0606030504020204" pitchFamily="34" charset="0"/>
                <a:cs typeface="Open Sans" panose="020B0606030504020204" pitchFamily="34" charset="0"/>
                <a:hlinkClick r:id="rId5"/>
              </a:rPr>
              <a:t>MENTAL HEALTH EFFECTS</a:t>
            </a:r>
            <a:endParaRPr lang="en-AU"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BDED7CC1-199A-476B-BF30-0180D84A3012}"/>
              </a:ext>
            </a:extLst>
          </p:cNvPr>
          <p:cNvPicPr>
            <a:picLocks noChangeAspect="1"/>
          </p:cNvPicPr>
          <p:nvPr/>
        </p:nvPicPr>
        <p:blipFill>
          <a:blip r:embed="rId6"/>
          <a:stretch>
            <a:fillRect/>
          </a:stretch>
        </p:blipFill>
        <p:spPr>
          <a:xfrm>
            <a:off x="6357864" y="1790604"/>
            <a:ext cx="3938423" cy="1786307"/>
          </a:xfrm>
          <a:prstGeom prst="rect">
            <a:avLst/>
          </a:prstGeom>
        </p:spPr>
      </p:pic>
      <p:sp>
        <p:nvSpPr>
          <p:cNvPr id="10" name="TextBox 9">
            <a:extLst>
              <a:ext uri="{FF2B5EF4-FFF2-40B4-BE49-F238E27FC236}">
                <a16:creationId xmlns:a16="http://schemas.microsoft.com/office/drawing/2014/main" id="{56565607-5C6B-4227-BE1B-42B47917D29B}"/>
              </a:ext>
            </a:extLst>
          </p:cNvPr>
          <p:cNvSpPr txBox="1"/>
          <p:nvPr/>
        </p:nvSpPr>
        <p:spPr>
          <a:xfrm>
            <a:off x="6442577" y="2022039"/>
            <a:ext cx="3768998" cy="1323439"/>
          </a:xfrm>
          <a:prstGeom prst="rect">
            <a:avLst/>
          </a:prstGeom>
          <a:noFill/>
        </p:spPr>
        <p:txBody>
          <a:bodyPr wrap="square" rtlCol="0">
            <a:spAutoFit/>
          </a:bodyPr>
          <a:lstStyle/>
          <a:p>
            <a:r>
              <a:rPr lang="en-AU" sz="1600" dirty="0">
                <a:latin typeface="Open Sans" panose="020B0606030504020204" pitchFamily="34" charset="0"/>
                <a:ea typeface="Open Sans" panose="020B0606030504020204" pitchFamily="34" charset="0"/>
                <a:cs typeface="Open Sans" panose="020B0606030504020204" pitchFamily="34" charset="0"/>
              </a:rPr>
              <a:t>For some people, the symptoms experienced while using ice, or during the ‘comedown’ or ‘crash’ phase, persist and develop into mental disorders in their own right.</a:t>
            </a:r>
          </a:p>
        </p:txBody>
      </p:sp>
    </p:spTree>
    <p:extLst>
      <p:ext uri="{BB962C8B-B14F-4D97-AF65-F5344CB8AC3E}">
        <p14:creationId xmlns:p14="http://schemas.microsoft.com/office/powerpoint/2010/main" val="382102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9724" y="1489686"/>
            <a:ext cx="9092200" cy="584775"/>
          </a:xfrm>
          <a:prstGeom prst="rect">
            <a:avLst/>
          </a:prstGeom>
        </p:spPr>
        <p:txBody>
          <a:bodyPr wrap="square">
            <a:spAutoFit/>
          </a:bodyPr>
          <a:lstStyle/>
          <a:p>
            <a:r>
              <a:rPr lang="en-AU" sz="1600" dirty="0">
                <a:latin typeface="Open Sans" panose="020B0606030504020204" pitchFamily="34" charset="0"/>
                <a:ea typeface="Open Sans" panose="020B0606030504020204" pitchFamily="34" charset="0"/>
                <a:cs typeface="Open Sans" panose="020B0606030504020204" pitchFamily="34" charset="0"/>
              </a:rPr>
              <a:t>Below are common side effects of ice use, however, if these effects persist, a mental illness may be present. </a:t>
            </a:r>
          </a:p>
        </p:txBody>
      </p:sp>
      <p:sp>
        <p:nvSpPr>
          <p:cNvPr id="10" name="Title 1"/>
          <p:cNvSpPr txBox="1">
            <a:spLocks/>
          </p:cNvSpPr>
          <p:nvPr/>
        </p:nvSpPr>
        <p:spPr>
          <a:xfrm>
            <a:off x="1682844" y="1080542"/>
            <a:ext cx="9144000" cy="4091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solidFill>
                  <a:schemeClr val="bg1"/>
                </a:solidFill>
                <a:latin typeface="Jaldi" panose="020F0504030202060203" pitchFamily="34" charset="0"/>
                <a:cs typeface="Jaldi" panose="020F0504030202060203" pitchFamily="34" charset="0"/>
              </a:rPr>
              <a:t>MENTAL HEALTH EFFECTS</a:t>
            </a:r>
          </a:p>
        </p:txBody>
      </p:sp>
      <p:pic>
        <p:nvPicPr>
          <p:cNvPr id="12" name="Picture 11">
            <a:extLst>
              <a:ext uri="{FF2B5EF4-FFF2-40B4-BE49-F238E27FC236}">
                <a16:creationId xmlns:a16="http://schemas.microsoft.com/office/drawing/2014/main" id="{A48B1EC9-919B-462B-98EA-7810EF2E1031}"/>
              </a:ext>
            </a:extLst>
          </p:cNvPr>
          <p:cNvPicPr>
            <a:picLocks noChangeAspect="1"/>
          </p:cNvPicPr>
          <p:nvPr/>
        </p:nvPicPr>
        <p:blipFill>
          <a:blip r:embed="rId4"/>
          <a:stretch>
            <a:fillRect/>
          </a:stretch>
        </p:blipFill>
        <p:spPr>
          <a:xfrm>
            <a:off x="3929387" y="2367755"/>
            <a:ext cx="3826190" cy="2252908"/>
          </a:xfrm>
          <a:prstGeom prst="rect">
            <a:avLst/>
          </a:prstGeom>
        </p:spPr>
      </p:pic>
      <p:sp>
        <p:nvSpPr>
          <p:cNvPr id="13" name="TextBox 12">
            <a:extLst>
              <a:ext uri="{FF2B5EF4-FFF2-40B4-BE49-F238E27FC236}">
                <a16:creationId xmlns:a16="http://schemas.microsoft.com/office/drawing/2014/main" id="{808CC1A8-5C07-4A04-8753-CC1C72B6D97C}"/>
              </a:ext>
            </a:extLst>
          </p:cNvPr>
          <p:cNvSpPr txBox="1"/>
          <p:nvPr/>
        </p:nvSpPr>
        <p:spPr>
          <a:xfrm>
            <a:off x="3975107" y="2586268"/>
            <a:ext cx="3734750" cy="1815882"/>
          </a:xfrm>
          <a:prstGeom prst="rect">
            <a:avLst/>
          </a:prstGeom>
          <a:noFill/>
        </p:spPr>
        <p:txBody>
          <a:bodyPr wrap="square" rtlCol="0">
            <a:spAutoFit/>
          </a:bodyPr>
          <a:lstStyle/>
          <a:p>
            <a:r>
              <a:rPr lang="en-AU"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SIGNS OF DEPRESSION:</a:t>
            </a:r>
          </a:p>
          <a:p>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People who use the drug regularly can experience depressive symptoms when they are not using ice because it can deplete brain chemicals which are responsible for making us feel happy and excited.</a:t>
            </a:r>
          </a:p>
        </p:txBody>
      </p:sp>
      <p:pic>
        <p:nvPicPr>
          <p:cNvPr id="15" name="Picture 14">
            <a:extLst>
              <a:ext uri="{FF2B5EF4-FFF2-40B4-BE49-F238E27FC236}">
                <a16:creationId xmlns:a16="http://schemas.microsoft.com/office/drawing/2014/main" id="{8CFE3BEA-D813-4C37-9155-82EE43879590}"/>
              </a:ext>
            </a:extLst>
          </p:cNvPr>
          <p:cNvPicPr>
            <a:picLocks noChangeAspect="1"/>
          </p:cNvPicPr>
          <p:nvPr/>
        </p:nvPicPr>
        <p:blipFill>
          <a:blip r:embed="rId5"/>
          <a:stretch>
            <a:fillRect/>
          </a:stretch>
        </p:blipFill>
        <p:spPr>
          <a:xfrm>
            <a:off x="1628601" y="2341686"/>
            <a:ext cx="2157807" cy="2873165"/>
          </a:xfrm>
          <a:prstGeom prst="rect">
            <a:avLst/>
          </a:prstGeom>
        </p:spPr>
      </p:pic>
      <p:sp>
        <p:nvSpPr>
          <p:cNvPr id="16" name="TextBox 15">
            <a:extLst>
              <a:ext uri="{FF2B5EF4-FFF2-40B4-BE49-F238E27FC236}">
                <a16:creationId xmlns:a16="http://schemas.microsoft.com/office/drawing/2014/main" id="{1267B448-4CCE-4520-A651-F3B6858F03E5}"/>
              </a:ext>
            </a:extLst>
          </p:cNvPr>
          <p:cNvSpPr txBox="1"/>
          <p:nvPr/>
        </p:nvSpPr>
        <p:spPr>
          <a:xfrm>
            <a:off x="1673592" y="2506643"/>
            <a:ext cx="2161309" cy="2554545"/>
          </a:xfrm>
          <a:prstGeom prst="rect">
            <a:avLst/>
          </a:prstGeom>
          <a:noFill/>
        </p:spPr>
        <p:txBody>
          <a:bodyPr wrap="square" rtlCol="0">
            <a:spAutoFit/>
          </a:bodyPr>
          <a:lstStyle/>
          <a:p>
            <a:r>
              <a:rPr lang="en-AU" sz="1600" b="1" dirty="0">
                <a:latin typeface="Open Sans" panose="020B0606030504020204" pitchFamily="34" charset="0"/>
                <a:ea typeface="Open Sans" panose="020B0606030504020204" pitchFamily="34" charset="0"/>
                <a:cs typeface="Open Sans" panose="020B0606030504020204" pitchFamily="34" charset="0"/>
              </a:rPr>
              <a:t>SIGNS OF ANXIETY:</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Restlessness</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Trembling</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Dizziness</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Sweating</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Dry mouth</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Muscle aches</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Headaches</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Nausea </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Vomiting.</a:t>
            </a:r>
          </a:p>
        </p:txBody>
      </p:sp>
      <p:pic>
        <p:nvPicPr>
          <p:cNvPr id="17" name="Picture 16">
            <a:extLst>
              <a:ext uri="{FF2B5EF4-FFF2-40B4-BE49-F238E27FC236}">
                <a16:creationId xmlns:a16="http://schemas.microsoft.com/office/drawing/2014/main" id="{EF403C12-48CB-4519-820C-490FF162952B}"/>
              </a:ext>
            </a:extLst>
          </p:cNvPr>
          <p:cNvPicPr>
            <a:picLocks noChangeAspect="1"/>
          </p:cNvPicPr>
          <p:nvPr/>
        </p:nvPicPr>
        <p:blipFill>
          <a:blip r:embed="rId5"/>
          <a:stretch>
            <a:fillRect/>
          </a:stretch>
        </p:blipFill>
        <p:spPr>
          <a:xfrm>
            <a:off x="7898556" y="2358070"/>
            <a:ext cx="2664843" cy="2753777"/>
          </a:xfrm>
          <a:prstGeom prst="rect">
            <a:avLst/>
          </a:prstGeom>
        </p:spPr>
      </p:pic>
      <p:sp>
        <p:nvSpPr>
          <p:cNvPr id="18" name="TextBox 17">
            <a:extLst>
              <a:ext uri="{FF2B5EF4-FFF2-40B4-BE49-F238E27FC236}">
                <a16:creationId xmlns:a16="http://schemas.microsoft.com/office/drawing/2014/main" id="{8623FDFC-FBDC-44C7-BE42-A7F707DFB027}"/>
              </a:ext>
            </a:extLst>
          </p:cNvPr>
          <p:cNvSpPr txBox="1"/>
          <p:nvPr/>
        </p:nvSpPr>
        <p:spPr>
          <a:xfrm>
            <a:off x="7964671" y="2519985"/>
            <a:ext cx="2532611" cy="2308324"/>
          </a:xfrm>
          <a:prstGeom prst="rect">
            <a:avLst/>
          </a:prstGeom>
          <a:noFill/>
        </p:spPr>
        <p:txBody>
          <a:bodyPr wrap="square" rtlCol="0">
            <a:spAutoFit/>
          </a:bodyPr>
          <a:lstStyle/>
          <a:p>
            <a:r>
              <a:rPr lang="en-AU" sz="1600" b="1" dirty="0">
                <a:latin typeface="Open Sans" panose="020B0606030504020204" pitchFamily="34" charset="0"/>
                <a:ea typeface="Open Sans" panose="020B0606030504020204" pitchFamily="34" charset="0"/>
                <a:cs typeface="Open Sans" panose="020B0606030504020204" pitchFamily="34" charset="0"/>
              </a:rPr>
              <a:t>SIGNS OF PSYCHOSIS:</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Feeling suspicious or paranoid</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Hallucinations </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Unusual thoughts</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Repetitive compulsive behaviour</a:t>
            </a:r>
          </a:p>
          <a:p>
            <a:pPr marL="177800" indent="-17780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Muddled thoughts or incoherent speech.</a:t>
            </a:r>
            <a:endParaRPr lang="en-AU" sz="1600" u="sng"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5957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TotalTime>
  <Words>4540</Words>
  <Application>Microsoft Office PowerPoint</Application>
  <PresentationFormat>Widescreen</PresentationFormat>
  <Paragraphs>296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Jaldi</vt:lpstr>
      <vt:lpstr>Open Sans</vt:lpstr>
      <vt:lpstr>Wingdings</vt:lpstr>
      <vt:lpstr>Office Theme</vt:lpstr>
      <vt:lpstr>PowerPoint Presentation</vt:lpstr>
      <vt:lpstr>PowerPoint Presentation</vt:lpstr>
      <vt:lpstr>WHAT IS ICE?</vt:lpstr>
      <vt:lpstr>WHY DO PEOPLE USE ICE?</vt:lpstr>
      <vt:lpstr>HOW DOES ICE WORK?</vt:lpstr>
      <vt:lpstr>PHYSICAL EFFECTS</vt:lpstr>
      <vt:lpstr>COME DOWN AND WITHDRAWAL SIDE-EFFECTS</vt:lpstr>
      <vt:lpstr>MENTAL HEALTH EFFECTS</vt:lpstr>
      <vt:lpstr>PowerPoint Presentation</vt:lpstr>
      <vt:lpstr>WHAT HAPPENS WHEN YOU USE ICE WITH OTHER DRUGS?</vt:lpstr>
      <vt:lpstr>HOW CAN I SUPPORT A LOVED ONE?</vt:lpstr>
      <vt:lpstr>HOW CAN I SUPPORT A LOVED ONE?</vt:lpstr>
      <vt:lpstr>RESOURCES FOR HEALTH PROFESSIONALS</vt:lpstr>
      <vt:lpstr>RESOURCES FOR HEALTH PROFESSIONALS</vt:lpstr>
      <vt:lpstr>DO’S AND DON’TS OF MANAGING ANGER AND AGGRESSION</vt:lpstr>
      <vt:lpstr>TOOLS FOR PARENTS</vt:lpstr>
      <vt:lpstr>TOOLS FOR PARENTS</vt:lpstr>
      <vt:lpstr>TOOLS FOR PARENTS</vt:lpstr>
      <vt:lpstr>When and where do I get help?</vt:lpstr>
      <vt:lpstr>WHAT TYPE OF HELP IS AVAILABLE?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Murchie</dc:creator>
  <cp:lastModifiedBy>Matthew Murchie</cp:lastModifiedBy>
  <cp:revision>109</cp:revision>
  <dcterms:created xsi:type="dcterms:W3CDTF">2016-11-23T23:48:08Z</dcterms:created>
  <dcterms:modified xsi:type="dcterms:W3CDTF">2022-09-06T01:13:00Z</dcterms:modified>
</cp:coreProperties>
</file>